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7" r:id="rId3"/>
  </p:sldMasterIdLst>
  <p:notesMasterIdLst>
    <p:notesMasterId r:id="rId25"/>
  </p:notesMasterIdLst>
  <p:handoutMasterIdLst>
    <p:handoutMasterId r:id="rId26"/>
  </p:handoutMasterIdLst>
  <p:sldIdLst>
    <p:sldId id="580" r:id="rId4"/>
    <p:sldId id="565" r:id="rId5"/>
    <p:sldId id="566" r:id="rId6"/>
    <p:sldId id="567" r:id="rId7"/>
    <p:sldId id="571" r:id="rId8"/>
    <p:sldId id="572" r:id="rId9"/>
    <p:sldId id="573" r:id="rId10"/>
    <p:sldId id="574" r:id="rId11"/>
    <p:sldId id="568" r:id="rId12"/>
    <p:sldId id="569" r:id="rId13"/>
    <p:sldId id="570" r:id="rId14"/>
    <p:sldId id="559" r:id="rId15"/>
    <p:sldId id="560" r:id="rId16"/>
    <p:sldId id="575" r:id="rId17"/>
    <p:sldId id="576" r:id="rId18"/>
    <p:sldId id="577" r:id="rId19"/>
    <p:sldId id="578" r:id="rId20"/>
    <p:sldId id="579" r:id="rId21"/>
    <p:sldId id="562" r:id="rId22"/>
    <p:sldId id="563" r:id="rId23"/>
    <p:sldId id="564" r:id="rId24"/>
  </p:sldIdLst>
  <p:sldSz cx="14725650" cy="7561263"/>
  <p:notesSz cx="6797675" cy="9926638"/>
  <p:defaultTextStyle>
    <a:defPPr>
      <a:defRPr lang="ko-KR"/>
    </a:defPPr>
    <a:lvl1pPr marL="0" algn="l" defTabSz="1215099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07549" algn="l" defTabSz="1215099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15099" algn="l" defTabSz="1215099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822650" algn="l" defTabSz="1215099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430199" algn="l" defTabSz="1215099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037751" algn="l" defTabSz="1215099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645296" algn="l" defTabSz="1215099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252849" algn="l" defTabSz="1215099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4860400" algn="l" defTabSz="1215099" rtl="0" eaLnBrk="1" latinLnBrk="1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orient="horz" pos="703" userDrawn="1">
          <p15:clr>
            <a:srgbClr val="A4A3A4"/>
          </p15:clr>
        </p15:guide>
        <p15:guide id="12" pos="737" userDrawn="1">
          <p15:clr>
            <a:srgbClr val="A4A3A4"/>
          </p15:clr>
        </p15:guide>
        <p15:guide id="16" orient="horz" pos="3062" userDrawn="1">
          <p15:clr>
            <a:srgbClr val="A4A3A4"/>
          </p15:clr>
        </p15:guide>
        <p15:guide id="17" pos="4139" userDrawn="1">
          <p15:clr>
            <a:srgbClr val="A4A3A4"/>
          </p15:clr>
        </p15:guide>
        <p15:guide id="18" pos="5772" userDrawn="1">
          <p15:clr>
            <a:srgbClr val="A4A3A4"/>
          </p15:clr>
        </p15:guide>
        <p15:guide id="19" pos="7405" userDrawn="1">
          <p15:clr>
            <a:srgbClr val="A4A3A4"/>
          </p15:clr>
        </p15:guide>
        <p15:guide id="20" pos="2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장 수진" initials="장수" lastIdx="0" clrIdx="0">
    <p:extLst>
      <p:ext uri="{19B8F6BF-5375-455C-9EA6-DF929625EA0E}">
        <p15:presenceInfo xmlns:p15="http://schemas.microsoft.com/office/powerpoint/2012/main" userId="S-1-5-21-3144115721-1675346756-2002408875-188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B77"/>
    <a:srgbClr val="1F60A9"/>
    <a:srgbClr val="099FC0"/>
    <a:srgbClr val="1A589F"/>
    <a:srgbClr val="2B70BD"/>
    <a:srgbClr val="ECEFF4"/>
    <a:srgbClr val="222632"/>
    <a:srgbClr val="0089D0"/>
    <a:srgbClr val="00AFEC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9" autoAdjust="0"/>
    <p:restoredTop sz="94845" autoAdjust="0"/>
  </p:normalViewPr>
  <p:slideViewPr>
    <p:cSldViewPr>
      <p:cViewPr varScale="1">
        <p:scale>
          <a:sx n="105" d="100"/>
          <a:sy n="105" d="100"/>
        </p:scale>
        <p:origin x="192" y="102"/>
      </p:cViewPr>
      <p:guideLst>
        <p:guide orient="horz" pos="703"/>
        <p:guide pos="737"/>
        <p:guide orient="horz" pos="3062"/>
        <p:guide pos="4139"/>
        <p:guide pos="5772"/>
        <p:guide pos="7405"/>
        <p:guide pos="2506"/>
      </p:guideLst>
    </p:cSldViewPr>
  </p:slideViewPr>
  <p:outlineViewPr>
    <p:cViewPr>
      <p:scale>
        <a:sx n="33" d="100"/>
        <a:sy n="33" d="100"/>
      </p:scale>
      <p:origin x="0" y="1469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3390" y="6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768" cy="497587"/>
          </a:xfrm>
          <a:prstGeom prst="rect">
            <a:avLst/>
          </a:prstGeom>
        </p:spPr>
        <p:txBody>
          <a:bodyPr vert="horz" lIns="149523" tIns="74762" rIns="149523" bIns="74762" rtlCol="0"/>
          <a:lstStyle>
            <a:lvl1pPr algn="l">
              <a:defRPr sz="2000"/>
            </a:lvl1pPr>
          </a:lstStyle>
          <a:p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1908" y="1"/>
            <a:ext cx="2945768" cy="497587"/>
          </a:xfrm>
          <a:prstGeom prst="rect">
            <a:avLst/>
          </a:prstGeom>
        </p:spPr>
        <p:txBody>
          <a:bodyPr vert="horz" lIns="149523" tIns="74762" rIns="149523" bIns="74762" rtlCol="0"/>
          <a:lstStyle>
            <a:lvl1pPr algn="r">
              <a:defRPr sz="2000"/>
            </a:lvl1pPr>
          </a:lstStyle>
          <a:p>
            <a:fld id="{D1FCD8DB-989A-45D2-8E3B-E3528E28CAE2}" type="datetimeFigureOut">
              <a:rPr lang="ko-KR" altLang="en-US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2021-02-05</a:t>
            </a:fld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9052"/>
            <a:ext cx="2945768" cy="497587"/>
          </a:xfrm>
          <a:prstGeom prst="rect">
            <a:avLst/>
          </a:prstGeom>
        </p:spPr>
        <p:txBody>
          <a:bodyPr vert="horz" lIns="149523" tIns="74762" rIns="149523" bIns="74762" rtlCol="0" anchor="b"/>
          <a:lstStyle>
            <a:lvl1pPr algn="l">
              <a:defRPr sz="2000"/>
            </a:lvl1pPr>
          </a:lstStyle>
          <a:p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1908" y="9429052"/>
            <a:ext cx="2945768" cy="497587"/>
          </a:xfrm>
          <a:prstGeom prst="rect">
            <a:avLst/>
          </a:prstGeom>
        </p:spPr>
        <p:txBody>
          <a:bodyPr vert="horz" lIns="149523" tIns="74762" rIns="149523" bIns="74762" rtlCol="0" anchor="b"/>
          <a:lstStyle>
            <a:lvl1pPr algn="r">
              <a:defRPr sz="2000"/>
            </a:lvl1pPr>
          </a:lstStyle>
          <a:p>
            <a:fld id="{1EDE2800-E772-474A-B161-ED771D9B240B}" type="slidenum">
              <a:rPr lang="ko-KR" altLang="en-US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‹#›</a:t>
            </a:fld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4144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45659" cy="496333"/>
          </a:xfrm>
          <a:prstGeom prst="rect">
            <a:avLst/>
          </a:prstGeom>
        </p:spPr>
        <p:txBody>
          <a:bodyPr vert="horz" lIns="95394" tIns="47701" rIns="95394" bIns="47701" rtlCol="0"/>
          <a:lstStyle>
            <a:lvl1pPr algn="l">
              <a:defRPr sz="13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51" y="5"/>
            <a:ext cx="2945659" cy="496333"/>
          </a:xfrm>
          <a:prstGeom prst="rect">
            <a:avLst/>
          </a:prstGeom>
        </p:spPr>
        <p:txBody>
          <a:bodyPr vert="horz" lIns="95394" tIns="47701" rIns="95394" bIns="47701" rtlCol="0"/>
          <a:lstStyle>
            <a:lvl1pPr algn="r">
              <a:defRPr sz="13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9E01F971-DFB9-4500-A4C9-E7D3B6BD1C91}" type="datetimeFigureOut">
              <a:rPr lang="ko-KR" altLang="en-US" smtClean="0"/>
              <a:pPr/>
              <a:t>2021-02-05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225425" y="742950"/>
            <a:ext cx="7248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4" tIns="47701" rIns="95394" bIns="47701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73" y="4715157"/>
            <a:ext cx="5438139" cy="4466987"/>
          </a:xfrm>
          <a:prstGeom prst="rect">
            <a:avLst/>
          </a:prstGeom>
        </p:spPr>
        <p:txBody>
          <a:bodyPr vert="horz" lIns="95394" tIns="47701" rIns="95394" bIns="47701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7" y="9428587"/>
            <a:ext cx="2945659" cy="496333"/>
          </a:xfrm>
          <a:prstGeom prst="rect">
            <a:avLst/>
          </a:prstGeom>
        </p:spPr>
        <p:txBody>
          <a:bodyPr vert="horz" lIns="95394" tIns="47701" rIns="95394" bIns="47701" rtlCol="0" anchor="b"/>
          <a:lstStyle>
            <a:lvl1pPr algn="l">
              <a:defRPr sz="13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51" y="9428587"/>
            <a:ext cx="2945659" cy="496333"/>
          </a:xfrm>
          <a:prstGeom prst="rect">
            <a:avLst/>
          </a:prstGeom>
        </p:spPr>
        <p:txBody>
          <a:bodyPr vert="horz" lIns="95394" tIns="47701" rIns="95394" bIns="47701" rtlCol="0" anchor="b"/>
          <a:lstStyle>
            <a:lvl1pPr algn="r">
              <a:defRPr sz="1300"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3B611135-658B-4E17-AF78-12D3B97B6C2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888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5099" rtl="0" eaLnBrk="1" latinLnBrk="1" hangingPunct="1">
      <a:defRPr sz="16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1pPr>
    <a:lvl2pPr marL="607549" algn="l" defTabSz="1215099" rtl="0" eaLnBrk="1" latinLnBrk="1" hangingPunct="1">
      <a:defRPr sz="16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2pPr>
    <a:lvl3pPr marL="1215099" algn="l" defTabSz="1215099" rtl="0" eaLnBrk="1" latinLnBrk="1" hangingPunct="1">
      <a:defRPr sz="16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3pPr>
    <a:lvl4pPr marL="1822650" algn="l" defTabSz="1215099" rtl="0" eaLnBrk="1" latinLnBrk="1" hangingPunct="1">
      <a:defRPr sz="16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4pPr>
    <a:lvl5pPr marL="2430199" algn="l" defTabSz="1215099" rtl="0" eaLnBrk="1" latinLnBrk="1" hangingPunct="1">
      <a:defRPr sz="1600" kern="1200">
        <a:solidFill>
          <a:schemeClr val="tx1"/>
        </a:solidFill>
        <a:latin typeface="나눔바른고딕" panose="020B0603020101020101" pitchFamily="50" charset="-127"/>
        <a:ea typeface="나눔바른고딕" panose="020B0603020101020101" pitchFamily="50" charset="-127"/>
        <a:cs typeface="+mn-cs"/>
      </a:defRPr>
    </a:lvl5pPr>
    <a:lvl6pPr marL="3037751" algn="l" defTabSz="1215099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5296" algn="l" defTabSz="1215099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2849" algn="l" defTabSz="1215099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0400" algn="l" defTabSz="1215099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25650" cy="7561263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14203585" y="7165007"/>
            <a:ext cx="522065" cy="276989"/>
          </a:xfrm>
          <a:prstGeom prst="rect">
            <a:avLst/>
          </a:prstGeom>
        </p:spPr>
        <p:txBody>
          <a:bodyPr wrap="square" lIns="0" tIns="45715" rIns="0" bIns="45715">
            <a:spAutoFit/>
          </a:bodyPr>
          <a:lstStyle/>
          <a:p>
            <a:pPr algn="ctr"/>
            <a:fld id="{22E78F30-8C3E-4D68-9F99-CF377018422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pPr algn="ctr"/>
              <a:t>‹#›</a:t>
            </a:fld>
            <a:endParaRPr lang="ko-KR" altLang="en-US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19130" y="7176039"/>
            <a:ext cx="2323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smtClean="0">
                <a:solidFill>
                  <a:schemeClr val="bg1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endParaRPr lang="ko-KR" altLang="en-US" sz="1200" dirty="0">
              <a:solidFill>
                <a:schemeClr val="bg1">
                  <a:lumMod val="7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97" y="7148207"/>
            <a:ext cx="808122" cy="26937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2" y="7101323"/>
            <a:ext cx="1336521" cy="3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9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장애인활동지원(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14354859" y="1836416"/>
            <a:ext cx="297041" cy="198823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장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애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동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원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506499" y="7201173"/>
            <a:ext cx="10600741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23" y="6978910"/>
            <a:ext cx="1333576" cy="4445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453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장애인활동지원(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4219145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75504" y="1836416"/>
            <a:ext cx="297041" cy="19740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장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애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동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원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3618411" y="7201173"/>
            <a:ext cx="10600735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4" y="6978910"/>
            <a:ext cx="1333576" cy="4445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4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37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노인돌봄종합(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14354859" y="1836416"/>
            <a:ext cx="297041" cy="1717392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돌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봄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종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합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506499" y="7201173"/>
            <a:ext cx="10600741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23" y="6978910"/>
            <a:ext cx="1333576" cy="4445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453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3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노인돌봄종합(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4219145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75504" y="1836416"/>
            <a:ext cx="297041" cy="1717392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돌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봄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종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합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3618411" y="7201173"/>
            <a:ext cx="10600735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4" y="6978910"/>
            <a:ext cx="1333576" cy="4445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4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0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가사간병방문(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14354859" y="1836416"/>
            <a:ext cx="297041" cy="1717392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사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간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병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방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506499" y="7201173"/>
            <a:ext cx="10600741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23" y="6978910"/>
            <a:ext cx="1333576" cy="4445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453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6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가사간병방문(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4219145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75504" y="1836416"/>
            <a:ext cx="297041" cy="1717392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사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간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병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방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3618411" y="7201173"/>
            <a:ext cx="10600735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4" y="6978910"/>
            <a:ext cx="1333576" cy="4445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4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0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산모신생아도우미(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14354859" y="1836416"/>
            <a:ext cx="297041" cy="238731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산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모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신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생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아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도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우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5" name="타원 4"/>
          <p:cNvSpPr/>
          <p:nvPr userDrawn="1"/>
        </p:nvSpPr>
        <p:spPr>
          <a:xfrm>
            <a:off x="14477104" y="2441507"/>
            <a:ext cx="50400" cy="50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506499" y="7201173"/>
            <a:ext cx="10600741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23" y="6978910"/>
            <a:ext cx="1333576" cy="4445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453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1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산모신생아도우미(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4219145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75504" y="1836415"/>
            <a:ext cx="297041" cy="237315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산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모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신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생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아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도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우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15" name="타원 14"/>
          <p:cNvSpPr/>
          <p:nvPr userDrawn="1"/>
        </p:nvSpPr>
        <p:spPr>
          <a:xfrm>
            <a:off x="197747" y="2441507"/>
            <a:ext cx="50400" cy="504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3618411" y="7201173"/>
            <a:ext cx="10600735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4" y="6978910"/>
            <a:ext cx="1333576" cy="4445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4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6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지역사회서비스(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14354859" y="1836416"/>
            <a:ext cx="297041" cy="198823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역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사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회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비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스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506499" y="7201173"/>
            <a:ext cx="10600741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23" y="6978910"/>
            <a:ext cx="1333576" cy="4445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453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지역사회서비스(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4219145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75504" y="1836416"/>
            <a:ext cx="297041" cy="19740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역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사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회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비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스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22" name="직선 연결선 21"/>
          <p:cNvCxnSpPr/>
          <p:nvPr userDrawn="1"/>
        </p:nvCxnSpPr>
        <p:spPr>
          <a:xfrm>
            <a:off x="3618411" y="7201173"/>
            <a:ext cx="10600735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4" y="6978910"/>
            <a:ext cx="1333576" cy="4445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4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(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>
            <a:off x="506499" y="7201173"/>
            <a:ext cx="10600741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14354859" y="1836416"/>
            <a:ext cx="297041" cy="63401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목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차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23" y="6978910"/>
            <a:ext cx="1333576" cy="4445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453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8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발달재활서비스(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14354859" y="1836416"/>
            <a:ext cx="297041" cy="198823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달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재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비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스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506499" y="7201173"/>
            <a:ext cx="10600741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23" y="6978910"/>
            <a:ext cx="1333576" cy="4445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453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0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발달재활서비스(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4219145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75504" y="1836416"/>
            <a:ext cx="297041" cy="19740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달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재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비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스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3618411" y="7201173"/>
            <a:ext cx="10600735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4" y="6978910"/>
            <a:ext cx="1333576" cy="4445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4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1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언어발달지원(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14354859" y="1836416"/>
            <a:ext cx="297041" cy="1717392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어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달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원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506499" y="7201173"/>
            <a:ext cx="10600741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23" y="6978910"/>
            <a:ext cx="1333576" cy="4445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453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9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언어발달지원(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4219145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75504" y="1836416"/>
            <a:ext cx="297041" cy="1717392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어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달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원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3618411" y="7201173"/>
            <a:ext cx="10600735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4" y="6978910"/>
            <a:ext cx="1333576" cy="4445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4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8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발달장애인부모(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14354859" y="1836416"/>
            <a:ext cx="297041" cy="198823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달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장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애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모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506499" y="7201173"/>
            <a:ext cx="10600741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23" y="6978910"/>
            <a:ext cx="1333576" cy="4445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453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6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발달장애인부모(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4219145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75504" y="1836416"/>
            <a:ext cx="297041" cy="198823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달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장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애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모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3618411" y="7201173"/>
            <a:ext cx="10600735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4" y="6978910"/>
            <a:ext cx="1333576" cy="4445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4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5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노인단기가사(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14354859" y="1836416"/>
            <a:ext cx="297041" cy="1717392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단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기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사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506499" y="7201173"/>
            <a:ext cx="10600741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23" y="6978910"/>
            <a:ext cx="1333576" cy="4445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453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5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노인단기가사(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4219145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75504" y="1836417"/>
            <a:ext cx="297041" cy="170322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단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기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사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3618411" y="7201173"/>
            <a:ext cx="10600735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4" y="6978910"/>
            <a:ext cx="1333576" cy="4445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4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3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부록(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14354859" y="1836416"/>
            <a:ext cx="297041" cy="63401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록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506499" y="7201173"/>
            <a:ext cx="10600741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23" y="6978910"/>
            <a:ext cx="1333576" cy="4445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453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9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부록(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4219145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75504" y="1836416"/>
            <a:ext cx="297041" cy="63401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부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록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3618411" y="7201173"/>
            <a:ext cx="10600735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4" y="6978910"/>
            <a:ext cx="1333576" cy="4445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4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(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 userDrawn="1"/>
        </p:nvCxnSpPr>
        <p:spPr>
          <a:xfrm>
            <a:off x="3618411" y="7201173"/>
            <a:ext cx="10600735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모서리가 둥근 직사각형 28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4219145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75504" y="1836416"/>
            <a:ext cx="297041" cy="63401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목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차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4" y="6978910"/>
            <a:ext cx="1333576" cy="4445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4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6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4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사항(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14354859" y="1836415"/>
            <a:ext cx="297041" cy="117570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기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사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항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506499" y="7201173"/>
            <a:ext cx="10600741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23" y="6978910"/>
            <a:ext cx="1333576" cy="4445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453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사항(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4219145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75504" y="1836415"/>
            <a:ext cx="297041" cy="117570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기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본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사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항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3618411" y="7201173"/>
            <a:ext cx="10600735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4" y="6978910"/>
            <a:ext cx="1333576" cy="4445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4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작하기(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14354859" y="1836415"/>
            <a:ext cx="297041" cy="117570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작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하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기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506499" y="7201173"/>
            <a:ext cx="10600741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23" y="6978910"/>
            <a:ext cx="1333576" cy="4445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453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5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작하기(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4219145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75504" y="1836415"/>
            <a:ext cx="297041" cy="117570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시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작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하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기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3618411" y="7201173"/>
            <a:ext cx="10600735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4" y="6978910"/>
            <a:ext cx="1333576" cy="4445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4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뉴(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14354859" y="1836416"/>
            <a:ext cx="297041" cy="63401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메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뉴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506499" y="7201173"/>
            <a:ext cx="10600741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23" y="6978910"/>
            <a:ext cx="1333576" cy="4445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453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21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뉴(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28"/>
          <p:cNvSpPr/>
          <p:nvPr userDrawn="1"/>
        </p:nvSpPr>
        <p:spPr>
          <a:xfrm rot="10800000">
            <a:off x="506495" y="840800"/>
            <a:ext cx="13712649" cy="36000"/>
          </a:xfrm>
          <a:prstGeom prst="roundRect">
            <a:avLst>
              <a:gd name="adj" fmla="val 50000"/>
            </a:avLst>
          </a:prstGeom>
          <a:solidFill>
            <a:srgbClr val="0089D0"/>
          </a:solidFill>
        </p:spPr>
        <p:txBody>
          <a:bodyPr wrap="square" lIns="249262" tIns="124631" rIns="249262" bIns="124631" rtlCol="0" anchor="t">
            <a:noAutofit/>
          </a:bodyPr>
          <a:lstStyle/>
          <a:p>
            <a:pPr lvl="0" algn="just" latinLnBrk="0">
              <a:lnSpc>
                <a:spcPct val="120000"/>
              </a:lnSpc>
            </a:pPr>
            <a:endParaRPr lang="ko-KR" altLang="en-US" sz="3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0171139" y="601566"/>
            <a:ext cx="3926785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전용단말기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UT-77L</a:t>
            </a:r>
            <a:endParaRPr lang="ko-KR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4219145" y="1548383"/>
            <a:ext cx="506499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1" tIns="45715" rIns="91431" bIns="45715" rtlCol="0" anchor="t">
            <a:noAutofit/>
          </a:bodyPr>
          <a:lstStyle/>
          <a:p>
            <a:pPr algn="just" latinLnBrk="0">
              <a:lnSpc>
                <a:spcPct val="120000"/>
              </a:lnSpc>
            </a:pPr>
            <a:endParaRPr lang="ko-KR" altLang="en-US" sz="1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75504" y="1836416"/>
            <a:ext cx="297041" cy="63401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메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  <a:p>
            <a:pPr marL="0" marR="0" lvl="0" indent="0" algn="ctr" defTabSz="1215099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rPr>
              <a:t>뉴</a:t>
            </a:r>
            <a:endParaRPr kumimoji="0" lang="en-US" altLang="ko-KR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cxnSp>
        <p:nvCxnSpPr>
          <p:cNvPr id="17" name="직선 연결선 16"/>
          <p:cNvCxnSpPr/>
          <p:nvPr userDrawn="1"/>
        </p:nvCxnSpPr>
        <p:spPr>
          <a:xfrm>
            <a:off x="3618411" y="7201173"/>
            <a:ext cx="10600735" cy="0"/>
          </a:xfrm>
          <a:prstGeom prst="line">
            <a:avLst/>
          </a:prstGeom>
          <a:ln w="12700">
            <a:solidFill>
              <a:srgbClr val="00AFE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4" y="6978910"/>
            <a:ext cx="1333576" cy="44452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74" y="6950248"/>
            <a:ext cx="1907023" cy="5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3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12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5099" rtl="0" eaLnBrk="1" latinLnBrk="1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661" indent="-455661" algn="l" defTabSz="1215099" rtl="0" eaLnBrk="1" latinLnBrk="1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87269" indent="-379718" algn="l" defTabSz="1215099" rtl="0" eaLnBrk="1" latinLnBrk="1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18876" indent="-303780" algn="l" defTabSz="1215099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126426" indent="-303780" algn="l" defTabSz="1215099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33977" indent="-303780" algn="l" defTabSz="1215099" rtl="0" eaLnBrk="1" latinLnBrk="1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341524" indent="-303780" algn="l" defTabSz="1215099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49075" indent="-303780" algn="l" defTabSz="1215099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56625" indent="-303780" algn="l" defTabSz="1215099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164174" indent="-303780" algn="l" defTabSz="1215099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7549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5099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650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30199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37751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45296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52849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860400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 userDrawn="1"/>
        </p:nvGrpSpPr>
        <p:grpSpPr>
          <a:xfrm>
            <a:off x="1" y="1634018"/>
            <a:ext cx="413773" cy="3501237"/>
            <a:chOff x="0" y="1548383"/>
            <a:chExt cx="413772" cy="4366155"/>
          </a:xfrm>
        </p:grpSpPr>
        <p:sp>
          <p:nvSpPr>
            <p:cNvPr id="4" name="양쪽 모서리가 둥근 사각형 3"/>
            <p:cNvSpPr/>
            <p:nvPr userDrawn="1"/>
          </p:nvSpPr>
          <p:spPr>
            <a:xfrm rot="5400000">
              <a:off x="-1681490" y="3370382"/>
              <a:ext cx="3830523" cy="360000"/>
            </a:xfrm>
            <a:prstGeom prst="round2SameRect">
              <a:avLst>
                <a:gd name="adj1" fmla="val 31857"/>
                <a:gd name="adj2" fmla="val 0"/>
              </a:avLst>
            </a:prstGeom>
            <a:noFill/>
            <a:ln w="19050" cmpd="sng">
              <a:solidFill>
                <a:srgbClr val="00AFEC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5099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0" y="1548383"/>
              <a:ext cx="90017" cy="3980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t">
              <a:noAutofit/>
            </a:bodyPr>
            <a:lstStyle/>
            <a:p>
              <a:pPr algn="just" latinLnBrk="0">
                <a:lnSpc>
                  <a:spcPct val="120000"/>
                </a:lnSpc>
              </a:pPr>
              <a:endPara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" name="모서리가 둥근 직사각형 5"/>
            <p:cNvSpPr/>
            <p:nvPr userDrawn="1"/>
          </p:nvSpPr>
          <p:spPr>
            <a:xfrm>
              <a:off x="68285" y="1689125"/>
              <a:ext cx="302400" cy="3729600"/>
            </a:xfrm>
            <a:prstGeom prst="roundRect">
              <a:avLst>
                <a:gd name="adj" fmla="val 197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tIns="108000" bIns="108000" rtlCol="0" anchor="t">
              <a:noAutofit/>
            </a:bodyPr>
            <a:lstStyle/>
            <a:p>
              <a:pPr algn="ctr" latinLnBrk="0">
                <a:lnSpc>
                  <a:spcPct val="110000"/>
                </a:lnSpc>
              </a:pP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" name="모서리가 둥근 직사각형 6"/>
            <p:cNvSpPr/>
            <p:nvPr userDrawn="1"/>
          </p:nvSpPr>
          <p:spPr>
            <a:xfrm>
              <a:off x="68285" y="5537435"/>
              <a:ext cx="302400" cy="377103"/>
            </a:xfrm>
            <a:prstGeom prst="roundRect">
              <a:avLst>
                <a:gd name="adj" fmla="val 197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lIns="0" tIns="108000" rIns="0" bIns="108000" rtlCol="0" anchor="ctr">
              <a:noAutofit/>
            </a:bodyPr>
            <a:lstStyle/>
            <a:p>
              <a:pPr algn="ctr" latinLnBrk="0">
                <a:lnSpc>
                  <a:spcPct val="120000"/>
                </a:lnSpc>
              </a:pPr>
              <a:endParaRPr lang="ko-KR" altLang="en-US" sz="1200" dirty="0">
                <a:solidFill>
                  <a:schemeClr val="bg1"/>
                </a:solidFill>
                <a:latin typeface=" 윤명조440" panose="02030504000101010101" pitchFamily="18" charset="-127"/>
                <a:ea typeface=" 윤명조440" panose="02030504000101010101" pitchFamily="18" charset="-127"/>
              </a:endParaRPr>
            </a:p>
          </p:txBody>
        </p:sp>
        <p:sp>
          <p:nvSpPr>
            <p:cNvPr id="8" name="슬라이드 번호 개체 틀 5"/>
            <p:cNvSpPr txBox="1">
              <a:spLocks/>
            </p:cNvSpPr>
            <p:nvPr userDrawn="1"/>
          </p:nvSpPr>
          <p:spPr>
            <a:xfrm>
              <a:off x="68285" y="5546534"/>
              <a:ext cx="302400" cy="295080"/>
            </a:xfrm>
            <a:prstGeom prst="rect">
              <a:avLst/>
            </a:prstGeom>
          </p:spPr>
          <p:txBody>
            <a:bodyPr lIns="0" rIns="0"/>
            <a:lstStyle>
              <a:defPPr>
                <a:defRPr lang="ko-KR"/>
              </a:defPPr>
              <a:lvl1pPr marL="0" algn="l" defTabSz="914400" rtl="0" eaLnBrk="1" latinLnBrk="1" hangingPunct="1">
                <a:defRPr sz="1100" kern="1200">
                  <a:solidFill>
                    <a:schemeClr val="tx1"/>
                  </a:solidFill>
                  <a:latin typeface="Rix모던고딕 B" pitchFamily="18" charset="-127"/>
                  <a:ea typeface="Rix모던고딕 B" pitchFamily="18" charset="-127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9" name="그룹 8"/>
          <p:cNvGrpSpPr/>
          <p:nvPr userDrawn="1"/>
        </p:nvGrpSpPr>
        <p:grpSpPr>
          <a:xfrm flipH="1">
            <a:off x="14311878" y="1634018"/>
            <a:ext cx="414000" cy="3501237"/>
            <a:chOff x="0" y="1548383"/>
            <a:chExt cx="413772" cy="4366155"/>
          </a:xfrm>
        </p:grpSpPr>
        <p:sp>
          <p:nvSpPr>
            <p:cNvPr id="10" name="양쪽 모서리가 둥근 사각형 9"/>
            <p:cNvSpPr/>
            <p:nvPr userDrawn="1"/>
          </p:nvSpPr>
          <p:spPr>
            <a:xfrm rot="5400000">
              <a:off x="-1681490" y="3370382"/>
              <a:ext cx="3830523" cy="360000"/>
            </a:xfrm>
            <a:prstGeom prst="round2SameRect">
              <a:avLst>
                <a:gd name="adj1" fmla="val 31857"/>
                <a:gd name="adj2" fmla="val 0"/>
              </a:avLst>
            </a:prstGeom>
            <a:noFill/>
            <a:ln w="19050" cmpd="sng">
              <a:solidFill>
                <a:srgbClr val="00AFEC"/>
              </a:solidFill>
              <a:prstDash val="solid"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5099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 userDrawn="1"/>
          </p:nvSpPr>
          <p:spPr>
            <a:xfrm>
              <a:off x="0" y="1548383"/>
              <a:ext cx="90017" cy="3980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t">
              <a:noAutofit/>
            </a:bodyPr>
            <a:lstStyle/>
            <a:p>
              <a:pPr algn="just" latinLnBrk="0">
                <a:lnSpc>
                  <a:spcPct val="120000"/>
                </a:lnSpc>
              </a:pPr>
              <a:endParaRPr lang="ko-KR" altLang="en-US" sz="1400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" name="모서리가 둥근 직사각형 11"/>
            <p:cNvSpPr/>
            <p:nvPr userDrawn="1"/>
          </p:nvSpPr>
          <p:spPr>
            <a:xfrm>
              <a:off x="68285" y="1689125"/>
              <a:ext cx="302400" cy="3729600"/>
            </a:xfrm>
            <a:prstGeom prst="roundRect">
              <a:avLst>
                <a:gd name="adj" fmla="val 197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tIns="108000" bIns="108000" rtlCol="0" anchor="t">
              <a:noAutofit/>
            </a:bodyPr>
            <a:lstStyle/>
            <a:p>
              <a:pPr algn="ctr" latinLnBrk="0">
                <a:lnSpc>
                  <a:spcPct val="110000"/>
                </a:lnSpc>
              </a:pPr>
              <a:endParaRPr lang="ko-KR" altLang="en-US" sz="1600" dirty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" name="모서리가 둥근 직사각형 12"/>
            <p:cNvSpPr/>
            <p:nvPr userDrawn="1"/>
          </p:nvSpPr>
          <p:spPr>
            <a:xfrm>
              <a:off x="68284" y="5537435"/>
              <a:ext cx="302400" cy="377103"/>
            </a:xfrm>
            <a:prstGeom prst="roundRect">
              <a:avLst>
                <a:gd name="adj" fmla="val 197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tIns="108000" bIns="108000" rtlCol="0" anchor="t">
              <a:noAutofit/>
            </a:bodyPr>
            <a:lstStyle/>
            <a:p>
              <a:pPr algn="ctr" latinLnBrk="0">
                <a:lnSpc>
                  <a:spcPct val="120000"/>
                </a:lnSpc>
              </a:pPr>
              <a:endParaRPr lang="ko-KR" altLang="en-US" sz="1400" dirty="0">
                <a:solidFill>
                  <a:schemeClr val="bg1"/>
                </a:solidFill>
                <a:latin typeface=" 윤명조450" panose="02030504000101010101" pitchFamily="18" charset="-127"/>
                <a:ea typeface=" 윤명조450" panose="02030504000101010101" pitchFamily="18" charset="-127"/>
              </a:endParaRPr>
            </a:p>
          </p:txBody>
        </p:sp>
      </p:grpSp>
      <p:sp>
        <p:nvSpPr>
          <p:cNvPr id="2" name="직사각형 1"/>
          <p:cNvSpPr/>
          <p:nvPr userDrawn="1"/>
        </p:nvSpPr>
        <p:spPr>
          <a:xfrm>
            <a:off x="62269" y="4853493"/>
            <a:ext cx="302401" cy="277186"/>
          </a:xfrm>
          <a:prstGeom prst="rect">
            <a:avLst/>
          </a:prstGeom>
        </p:spPr>
        <p:txBody>
          <a:bodyPr wrap="square" lIns="0" tIns="45715" rIns="0" bIns="45715">
            <a:spAutoFit/>
          </a:bodyPr>
          <a:lstStyle/>
          <a:p>
            <a:pPr algn="ctr"/>
            <a:fld id="{C89F7256-A772-4F72-A85E-3F7F072BE1C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푸르지오 중간" panose="02020603020101020101" pitchFamily="18" charset="-127"/>
                <a:ea typeface="푸르지오 중간" panose="02020603020101020101" pitchFamily="18" charset="-127"/>
                <a:cs typeface="+mn-cs"/>
              </a:rPr>
              <a:t>‹#›</a:t>
            </a:fld>
            <a:endParaRPr lang="ko-KR" altLang="en-US" dirty="0">
              <a:solidFill>
                <a:schemeClr val="bg1"/>
              </a:solidFill>
              <a:latin typeface="푸르지오 중간" panose="02020603020101020101" pitchFamily="18" charset="-127"/>
              <a:ea typeface="푸르지오 중간" panose="02020603020101020101" pitchFamily="18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14354990" y="4858932"/>
            <a:ext cx="302401" cy="277186"/>
          </a:xfrm>
          <a:prstGeom prst="rect">
            <a:avLst/>
          </a:prstGeom>
        </p:spPr>
        <p:txBody>
          <a:bodyPr wrap="square" lIns="0" tIns="45715" rIns="0" bIns="45715">
            <a:spAutoFit/>
          </a:bodyPr>
          <a:lstStyle/>
          <a:p>
            <a:pPr algn="ctr"/>
            <a:fld id="{22E78F30-8C3E-4D68-9F99-CF377018422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푸르지오 중간" panose="02020603020101020101" pitchFamily="18" charset="-127"/>
                <a:ea typeface="푸르지오 중간" panose="02020603020101020101" pitchFamily="18" charset="-127"/>
                <a:cs typeface="+mn-cs"/>
              </a:rPr>
              <a:pPr algn="ctr"/>
              <a:t>‹#›</a:t>
            </a:fld>
            <a:endParaRPr lang="ko-KR" altLang="en-US" dirty="0">
              <a:solidFill>
                <a:schemeClr val="bg1"/>
              </a:solidFill>
              <a:latin typeface="푸르지오 중간" panose="02020603020101020101" pitchFamily="18" charset="-127"/>
              <a:ea typeface="푸르지오 중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073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5099" rtl="0" eaLnBrk="1" latinLnBrk="1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661" indent="-455661" algn="l" defTabSz="1215099" rtl="0" eaLnBrk="1" latinLnBrk="1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87269" indent="-379718" algn="l" defTabSz="1215099" rtl="0" eaLnBrk="1" latinLnBrk="1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18876" indent="-303780" algn="l" defTabSz="1215099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126426" indent="-303780" algn="l" defTabSz="1215099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33977" indent="-303780" algn="l" defTabSz="1215099" rtl="0" eaLnBrk="1" latinLnBrk="1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341524" indent="-303780" algn="l" defTabSz="1215099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49075" indent="-303780" algn="l" defTabSz="1215099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56625" indent="-303780" algn="l" defTabSz="1215099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164174" indent="-303780" algn="l" defTabSz="1215099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7549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5099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650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30199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37751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45296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52849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860400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46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5099" rtl="0" eaLnBrk="1" latinLnBrk="1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5661" indent="-455661" algn="l" defTabSz="1215099" rtl="0" eaLnBrk="1" latinLnBrk="1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87269" indent="-379718" algn="l" defTabSz="1215099" rtl="0" eaLnBrk="1" latinLnBrk="1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18876" indent="-303780" algn="l" defTabSz="1215099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126426" indent="-303780" algn="l" defTabSz="1215099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733977" indent="-303780" algn="l" defTabSz="1215099" rtl="0" eaLnBrk="1" latinLnBrk="1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341524" indent="-303780" algn="l" defTabSz="1215099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3949075" indent="-303780" algn="l" defTabSz="1215099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56625" indent="-303780" algn="l" defTabSz="1215099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164174" indent="-303780" algn="l" defTabSz="1215099" rtl="0" eaLnBrk="1" latinLnBrk="1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7549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5099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650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30199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37751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45296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52849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860400" algn="l" defTabSz="121509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2.jpeg"/><Relationship Id="rId7" Type="http://schemas.openxmlformats.org/officeDocument/2006/relationships/image" Target="../media/image13.jpeg"/><Relationship Id="rId12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jpeg"/><Relationship Id="rId5" Type="http://schemas.openxmlformats.org/officeDocument/2006/relationships/image" Target="../media/image35.jpeg"/><Relationship Id="rId10" Type="http://schemas.openxmlformats.org/officeDocument/2006/relationships/image" Target="../media/image16.jpeg"/><Relationship Id="rId4" Type="http://schemas.openxmlformats.org/officeDocument/2006/relationships/image" Target="../media/image34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g"/><Relationship Id="rId7" Type="http://schemas.openxmlformats.org/officeDocument/2006/relationships/image" Target="../media/image46.jpeg"/><Relationship Id="rId12" Type="http://schemas.openxmlformats.org/officeDocument/2006/relationships/image" Target="../media/image41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jpeg"/><Relationship Id="rId5" Type="http://schemas.openxmlformats.org/officeDocument/2006/relationships/image" Target="../media/image45.jpg"/><Relationship Id="rId10" Type="http://schemas.openxmlformats.org/officeDocument/2006/relationships/image" Target="../media/image49.jpeg"/><Relationship Id="rId4" Type="http://schemas.openxmlformats.org/officeDocument/2006/relationships/image" Target="../media/image44.jp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51.jpg"/><Relationship Id="rId7" Type="http://schemas.openxmlformats.org/officeDocument/2006/relationships/image" Target="../media/image46.jpeg"/><Relationship Id="rId12" Type="http://schemas.openxmlformats.org/officeDocument/2006/relationships/image" Target="../media/image4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jpeg"/><Relationship Id="rId5" Type="http://schemas.openxmlformats.org/officeDocument/2006/relationships/image" Target="../media/image42.jpg"/><Relationship Id="rId10" Type="http://schemas.openxmlformats.org/officeDocument/2006/relationships/image" Target="../media/image49.jpeg"/><Relationship Id="rId4" Type="http://schemas.openxmlformats.org/officeDocument/2006/relationships/image" Target="../media/image52.jp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53.jpg"/><Relationship Id="rId7" Type="http://schemas.openxmlformats.org/officeDocument/2006/relationships/image" Target="../media/image46.jpeg"/><Relationship Id="rId12" Type="http://schemas.openxmlformats.org/officeDocument/2006/relationships/image" Target="../media/image41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jpeg"/><Relationship Id="rId5" Type="http://schemas.openxmlformats.org/officeDocument/2006/relationships/image" Target="../media/image55.jpg"/><Relationship Id="rId10" Type="http://schemas.openxmlformats.org/officeDocument/2006/relationships/image" Target="../media/image49.jpeg"/><Relationship Id="rId4" Type="http://schemas.openxmlformats.org/officeDocument/2006/relationships/image" Target="../media/image54.jpg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56.jpg"/><Relationship Id="rId7" Type="http://schemas.openxmlformats.org/officeDocument/2006/relationships/image" Target="../media/image46.jpeg"/><Relationship Id="rId12" Type="http://schemas.openxmlformats.org/officeDocument/2006/relationships/image" Target="../media/image41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jpeg"/><Relationship Id="rId5" Type="http://schemas.openxmlformats.org/officeDocument/2006/relationships/image" Target="../media/image44.jpg"/><Relationship Id="rId10" Type="http://schemas.openxmlformats.org/officeDocument/2006/relationships/image" Target="../media/image49.jpeg"/><Relationship Id="rId4" Type="http://schemas.openxmlformats.org/officeDocument/2006/relationships/image" Target="../media/image28.jpg"/><Relationship Id="rId9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1.jpg"/><Relationship Id="rId3" Type="http://schemas.openxmlformats.org/officeDocument/2006/relationships/image" Target="../media/image57.jpg"/><Relationship Id="rId7" Type="http://schemas.openxmlformats.org/officeDocument/2006/relationships/image" Target="../media/image11.png"/><Relationship Id="rId12" Type="http://schemas.openxmlformats.org/officeDocument/2006/relationships/image" Target="../media/image6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image" Target="../media/image49.jpeg"/><Relationship Id="rId5" Type="http://schemas.openxmlformats.org/officeDocument/2006/relationships/image" Target="../media/image59.jpeg"/><Relationship Id="rId10" Type="http://schemas.openxmlformats.org/officeDocument/2006/relationships/image" Target="../media/image48.jpeg"/><Relationship Id="rId4" Type="http://schemas.openxmlformats.org/officeDocument/2006/relationships/image" Target="../media/image58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58.jpeg"/><Relationship Id="rId7" Type="http://schemas.openxmlformats.org/officeDocument/2006/relationships/image" Target="../media/image46.jpeg"/><Relationship Id="rId12" Type="http://schemas.openxmlformats.org/officeDocument/2006/relationships/image" Target="../media/image41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jpeg"/><Relationship Id="rId5" Type="http://schemas.openxmlformats.org/officeDocument/2006/relationships/image" Target="../media/image62.jpeg"/><Relationship Id="rId10" Type="http://schemas.openxmlformats.org/officeDocument/2006/relationships/image" Target="../media/image49.jpeg"/><Relationship Id="rId4" Type="http://schemas.openxmlformats.org/officeDocument/2006/relationships/image" Target="../media/image61.jpeg"/><Relationship Id="rId9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4.jpeg"/><Relationship Id="rId7" Type="http://schemas.openxmlformats.org/officeDocument/2006/relationships/image" Target="../media/image12.jpg"/><Relationship Id="rId12" Type="http://schemas.openxmlformats.org/officeDocument/2006/relationships/image" Target="../media/image2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9.jpg"/><Relationship Id="rId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2.jpg"/><Relationship Id="rId7" Type="http://schemas.openxmlformats.org/officeDocument/2006/relationships/image" Target="../media/image13.jpeg"/><Relationship Id="rId12" Type="http://schemas.openxmlformats.org/officeDocument/2006/relationships/image" Target="../media/image1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jpeg"/><Relationship Id="rId5" Type="http://schemas.openxmlformats.org/officeDocument/2006/relationships/image" Target="../media/image23.jpg"/><Relationship Id="rId10" Type="http://schemas.openxmlformats.org/officeDocument/2006/relationships/image" Target="../media/image16.jpeg"/><Relationship Id="rId4" Type="http://schemas.openxmlformats.org/officeDocument/2006/relationships/image" Target="../media/image17.jp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4.jpg"/><Relationship Id="rId7" Type="http://schemas.openxmlformats.org/officeDocument/2006/relationships/image" Target="../media/image13.jpeg"/><Relationship Id="rId12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jpeg"/><Relationship Id="rId5" Type="http://schemas.openxmlformats.org/officeDocument/2006/relationships/image" Target="../media/image26.jpg"/><Relationship Id="rId10" Type="http://schemas.openxmlformats.org/officeDocument/2006/relationships/image" Target="../media/image16.jpeg"/><Relationship Id="rId4" Type="http://schemas.openxmlformats.org/officeDocument/2006/relationships/image" Target="../media/image25.jp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7.jpg"/><Relationship Id="rId7" Type="http://schemas.openxmlformats.org/officeDocument/2006/relationships/image" Target="../media/image13.jpeg"/><Relationship Id="rId12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jpeg"/><Relationship Id="rId5" Type="http://schemas.openxmlformats.org/officeDocument/2006/relationships/image" Target="../media/image29.jpg"/><Relationship Id="rId10" Type="http://schemas.openxmlformats.org/officeDocument/2006/relationships/image" Target="../media/image16.jpeg"/><Relationship Id="rId4" Type="http://schemas.openxmlformats.org/officeDocument/2006/relationships/image" Target="../media/image28.jp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7.jpg"/><Relationship Id="rId7" Type="http://schemas.openxmlformats.org/officeDocument/2006/relationships/image" Target="../media/image13.jpeg"/><Relationship Id="rId12" Type="http://schemas.openxmlformats.org/officeDocument/2006/relationships/image" Target="../media/image1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jpeg"/><Relationship Id="rId5" Type="http://schemas.openxmlformats.org/officeDocument/2006/relationships/image" Target="../media/image33.jpeg"/><Relationship Id="rId10" Type="http://schemas.openxmlformats.org/officeDocument/2006/relationships/image" Target="../media/image16.jpeg"/><Relationship Id="rId4" Type="http://schemas.openxmlformats.org/officeDocument/2006/relationships/image" Target="../media/image32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" y="1111"/>
            <a:ext cx="14724007" cy="756015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629" y="1881919"/>
            <a:ext cx="2091465" cy="4291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8062" y="1260351"/>
            <a:ext cx="818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사회서비스 </a:t>
            </a:r>
            <a:r>
              <a:rPr lang="ko-KR" alt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전자바우처</a:t>
            </a:r>
            <a:r>
              <a:rPr lang="ko-KR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전용단말기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0417" y="1911628"/>
            <a:ext cx="4063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solidFill>
                  <a:srgbClr val="099F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사용자 설명서</a:t>
            </a:r>
            <a:endParaRPr lang="ko-KR" altLang="en-US" sz="4800" dirty="0">
              <a:solidFill>
                <a:srgbClr val="099F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606" y="487646"/>
            <a:ext cx="1129983" cy="37666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742" y="444806"/>
            <a:ext cx="1877292" cy="4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그림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01" y="112149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68" y="1125421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401" y="1122593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975" y="1128154"/>
            <a:ext cx="1996072" cy="3726000"/>
          </a:xfrm>
          <a:prstGeom prst="rect">
            <a:avLst/>
          </a:prstGeom>
        </p:spPr>
      </p:pic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076986"/>
              </p:ext>
            </p:extLst>
          </p:nvPr>
        </p:nvGraphicFramePr>
        <p:xfrm>
          <a:off x="3796028" y="498458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서비스메인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거래취소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거래취소 절차가 시작됩니다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810609"/>
              </p:ext>
            </p:extLst>
          </p:nvPr>
        </p:nvGraphicFramePr>
        <p:xfrm>
          <a:off x="6399504" y="4984585"/>
          <a:ext cx="2411999" cy="132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당일거래취소 선택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980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당일거래 취소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를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033194"/>
              </p:ext>
            </p:extLst>
          </p:nvPr>
        </p:nvGraphicFramePr>
        <p:xfrm>
          <a:off x="9012462" y="4984584"/>
          <a:ext cx="2411999" cy="1751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거래내역선택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681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당일거래내역에서 취소할 거래를 선택하면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‘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거래내역선택 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’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대화상자가 표시됩니다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altLang="ko-KR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이전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‘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당일거래취소 선택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’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화면으로 돌아갑니다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957728"/>
              </p:ext>
            </p:extLst>
          </p:nvPr>
        </p:nvGraphicFramePr>
        <p:xfrm>
          <a:off x="11625419" y="4984584"/>
          <a:ext cx="2411999" cy="1385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거래내역선택확인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871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해당 거래를 취소하려면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endParaRPr lang="en-US" altLang="ko-KR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취소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선택이 취소됩니다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주간 활동 서비스 </a:t>
            </a:r>
            <a:r>
              <a:rPr lang="en-US" altLang="ko-KR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 err="1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당일거래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취소 절차</a:t>
            </a:r>
          </a:p>
        </p:txBody>
      </p:sp>
      <p:sp>
        <p:nvSpPr>
          <p:cNvPr id="43" name="이등변 삼각형 42"/>
          <p:cNvSpPr/>
          <p:nvPr/>
        </p:nvSpPr>
        <p:spPr>
          <a:xfrm rot="5400000">
            <a:off x="3370051" y="288664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이등변 삼각형 43"/>
          <p:cNvSpPr/>
          <p:nvPr/>
        </p:nvSpPr>
        <p:spPr>
          <a:xfrm rot="5400000">
            <a:off x="5980694" y="288664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이등변 삼각형 45"/>
          <p:cNvSpPr/>
          <p:nvPr/>
        </p:nvSpPr>
        <p:spPr>
          <a:xfrm rot="5400000">
            <a:off x="8591338" y="288664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이등변 삼각형 62"/>
          <p:cNvSpPr/>
          <p:nvPr/>
        </p:nvSpPr>
        <p:spPr>
          <a:xfrm rot="5400000">
            <a:off x="11201982" y="288664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그룹 63"/>
          <p:cNvGrpSpPr/>
          <p:nvPr/>
        </p:nvGrpSpPr>
        <p:grpSpPr>
          <a:xfrm>
            <a:off x="14037188" y="2662080"/>
            <a:ext cx="459198" cy="659754"/>
            <a:chOff x="13808363" y="2632097"/>
            <a:chExt cx="459198" cy="659754"/>
          </a:xfrm>
        </p:grpSpPr>
        <p:sp>
          <p:nvSpPr>
            <p:cNvPr id="65" name="이등변 삼각형 64"/>
            <p:cNvSpPr/>
            <p:nvPr/>
          </p:nvSpPr>
          <p:spPr>
            <a:xfrm rot="5400000">
              <a:off x="13583798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이등변 삼각형 65"/>
            <p:cNvSpPr/>
            <p:nvPr/>
          </p:nvSpPr>
          <p:spPr>
            <a:xfrm rot="5400000">
              <a:off x="13832372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46" y="3947588"/>
            <a:ext cx="1224232" cy="5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22" y="1809609"/>
            <a:ext cx="1296144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692" y="2118351"/>
            <a:ext cx="1080120" cy="42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208" y="3134719"/>
            <a:ext cx="818694" cy="3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408793"/>
              </p:ext>
            </p:extLst>
          </p:nvPr>
        </p:nvGraphicFramePr>
        <p:xfrm>
          <a:off x="1178571" y="6496673"/>
          <a:ext cx="2411999" cy="328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주간활동서비스 진입절차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7" name="그룹 56"/>
          <p:cNvGrpSpPr/>
          <p:nvPr/>
        </p:nvGrpSpPr>
        <p:grpSpPr>
          <a:xfrm>
            <a:off x="1177202" y="1108828"/>
            <a:ext cx="2411999" cy="5306400"/>
            <a:chOff x="1177202" y="1108828"/>
            <a:chExt cx="2411999" cy="5306400"/>
          </a:xfrm>
        </p:grpSpPr>
        <p:grpSp>
          <p:nvGrpSpPr>
            <p:cNvPr id="58" name="그룹 57"/>
            <p:cNvGrpSpPr/>
            <p:nvPr/>
          </p:nvGrpSpPr>
          <p:grpSpPr>
            <a:xfrm>
              <a:off x="1177202" y="1108828"/>
              <a:ext cx="2411999" cy="5306400"/>
              <a:chOff x="1177202" y="1108828"/>
              <a:chExt cx="2411999" cy="5306400"/>
            </a:xfrm>
          </p:grpSpPr>
          <p:grpSp>
            <p:nvGrpSpPr>
              <p:cNvPr id="60" name="그룹 59"/>
              <p:cNvGrpSpPr/>
              <p:nvPr/>
            </p:nvGrpSpPr>
            <p:grpSpPr>
              <a:xfrm>
                <a:off x="1177202" y="1108828"/>
                <a:ext cx="2411999" cy="5306400"/>
                <a:chOff x="1164139" y="1121891"/>
                <a:chExt cx="2411999" cy="5306400"/>
              </a:xfrm>
            </p:grpSpPr>
            <p:grpSp>
              <p:nvGrpSpPr>
                <p:cNvPr id="62" name="그룹 61"/>
                <p:cNvGrpSpPr/>
                <p:nvPr/>
              </p:nvGrpSpPr>
              <p:grpSpPr>
                <a:xfrm>
                  <a:off x="1164139" y="1121891"/>
                  <a:ext cx="2411999" cy="5306400"/>
                  <a:chOff x="950647" y="1080326"/>
                  <a:chExt cx="2411999" cy="5306400"/>
                </a:xfrm>
              </p:grpSpPr>
              <p:sp>
                <p:nvSpPr>
                  <p:cNvPr id="71" name="모서리가 둥근 직사각형 70"/>
                  <p:cNvSpPr/>
                  <p:nvPr/>
                </p:nvSpPr>
                <p:spPr>
                  <a:xfrm>
                    <a:off x="950647" y="1080326"/>
                    <a:ext cx="2411999" cy="5306400"/>
                  </a:xfrm>
                  <a:prstGeom prst="roundRect">
                    <a:avLst>
                      <a:gd name="adj" fmla="val 3532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rgbClr val="00AFEC"/>
                    </a:solidFill>
                    <a:prstDash val="sysDot"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2" name="이등변 삼각형 71"/>
                  <p:cNvSpPr/>
                  <p:nvPr/>
                </p:nvSpPr>
                <p:spPr>
                  <a:xfrm rot="5400000">
                    <a:off x="1986808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3" name="이등변 삼각형 72"/>
                  <p:cNvSpPr/>
                  <p:nvPr/>
                </p:nvSpPr>
                <p:spPr>
                  <a:xfrm rot="5400000">
                    <a:off x="3085299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6" name="이등변 삼각형 75"/>
                  <p:cNvSpPr/>
                  <p:nvPr/>
                </p:nvSpPr>
                <p:spPr>
                  <a:xfrm rot="5400000">
                    <a:off x="1985744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7" name="이등변 삼각형 76"/>
                  <p:cNvSpPr/>
                  <p:nvPr/>
                </p:nvSpPr>
                <p:spPr>
                  <a:xfrm rot="5400000">
                    <a:off x="3085299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8" name="이등변 삼각형 77"/>
                  <p:cNvSpPr/>
                  <p:nvPr/>
                </p:nvSpPr>
                <p:spPr>
                  <a:xfrm rot="5400000">
                    <a:off x="1981420" y="5407209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</p:grpSp>
            <p:pic>
              <p:nvPicPr>
                <p:cNvPr id="67" name="그림 6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3664" y="1294188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68" name="그림 67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4815" y="297468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69" name="그림 68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9154" y="3009157"/>
                  <a:ext cx="848572" cy="1584000"/>
                </a:xfrm>
                <a:prstGeom prst="rect">
                  <a:avLst/>
                </a:prstGeom>
              </p:spPr>
            </p:pic>
            <p:pic>
              <p:nvPicPr>
                <p:cNvPr id="70" name="그림 6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9084" y="469955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61" name="그림 6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8956" y="1288851"/>
                <a:ext cx="848572" cy="15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59" name="그림 5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777" y="4699740"/>
              <a:ext cx="848570" cy="15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96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81" y="1128154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58" y="1119860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186992"/>
              </p:ext>
            </p:extLst>
          </p:nvPr>
        </p:nvGraphicFramePr>
        <p:xfrm>
          <a:off x="992789" y="4984584"/>
          <a:ext cx="2411999" cy="1299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취소정보확인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466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서비스코드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승인번호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사용금액 등 취소정보를 확인하고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341845"/>
              </p:ext>
            </p:extLst>
          </p:nvPr>
        </p:nvGraphicFramePr>
        <p:xfrm>
          <a:off x="3635686" y="498458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거래취소완료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거래 취소가 완료되었습니다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 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초기화면으로 이동합니다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주간 활동 서비스 </a:t>
            </a:r>
            <a:r>
              <a:rPr lang="en-US" altLang="ko-KR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 err="1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당일거래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취소 절차</a:t>
            </a:r>
          </a:p>
        </p:txBody>
      </p:sp>
      <p:sp>
        <p:nvSpPr>
          <p:cNvPr id="19" name="이등변 삼각형 18"/>
          <p:cNvSpPr/>
          <p:nvPr/>
        </p:nvSpPr>
        <p:spPr>
          <a:xfrm rot="5400000">
            <a:off x="3186881" y="2882976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458392" y="2671474"/>
            <a:ext cx="459198" cy="659754"/>
            <a:chOff x="13808363" y="2632097"/>
            <a:chExt cx="459198" cy="659754"/>
          </a:xfrm>
        </p:grpSpPr>
        <p:sp>
          <p:nvSpPr>
            <p:cNvPr id="21" name="이등변 삼각형 20"/>
            <p:cNvSpPr/>
            <p:nvPr/>
          </p:nvSpPr>
          <p:spPr>
            <a:xfrm rot="5400000">
              <a:off x="13583798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/>
            <p:cNvSpPr/>
            <p:nvPr/>
          </p:nvSpPr>
          <p:spPr>
            <a:xfrm rot="5400000">
              <a:off x="13832372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92" y="4407458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77" y="1128763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11" y="1117127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807" y="1125421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69" y="1125421"/>
            <a:ext cx="1996072" cy="3726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64" y="1125421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35612"/>
              </p:ext>
            </p:extLst>
          </p:nvPr>
        </p:nvGraphicFramePr>
        <p:xfrm>
          <a:off x="965871" y="4984584"/>
          <a:ext cx="2411999" cy="1086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초기화면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061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초기화면의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방과후활동서비스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버튼을 터치하여 서비스를 실행합니다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94180"/>
              </p:ext>
            </p:extLst>
          </p:nvPr>
        </p:nvGraphicFramePr>
        <p:xfrm>
          <a:off x="3584636" y="4984584"/>
          <a:ext cx="2411999" cy="1202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이용자카드접촉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466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이용자카드를 접촉하세요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endParaRPr lang="en-US" altLang="ko-KR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취소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초기화면으로 돌아갑니다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모서리가 둥근 직사각형 2"/>
          <p:cNvSpPr/>
          <p:nvPr/>
        </p:nvSpPr>
        <p:spPr>
          <a:xfrm>
            <a:off x="3584433" y="6298517"/>
            <a:ext cx="2393449" cy="7128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rot="0" spcFirstLastPara="0" vertOverflow="overflow" horzOverflow="overflow" vert="horz" wrap="square" lIns="0" tIns="35996" rIns="0" bIns="359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lnSpc>
                <a:spcPct val="120000"/>
              </a:lnSpc>
            </a:pPr>
            <a:r>
              <a:rPr lang="ko-KR" altLang="en-US" sz="12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방과후활동서비스는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제공인력카드 접촉 절차가 없습니다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18273"/>
              </p:ext>
            </p:extLst>
          </p:nvPr>
        </p:nvGraphicFramePr>
        <p:xfrm>
          <a:off x="6180900" y="4984584"/>
          <a:ext cx="2411999" cy="1385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제공인력</a:t>
                      </a:r>
                      <a:r>
                        <a:rPr lang="en-US" altLang="ko-KR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ID</a:t>
                      </a:r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입력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871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제공인력 결제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ID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를 입력하고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endParaRPr lang="en-US" altLang="ko-KR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직전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ID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선택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최근 입력했던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ID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가 채워집니다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815437"/>
              </p:ext>
            </p:extLst>
          </p:nvPr>
        </p:nvGraphicFramePr>
        <p:xfrm>
          <a:off x="8795070" y="4984584"/>
          <a:ext cx="2411999" cy="1086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서버 접속 중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061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 서버에 접속하여 제공인력정보를 가져옵니다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잠시만 기다리세요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73592"/>
              </p:ext>
            </p:extLst>
          </p:nvPr>
        </p:nvGraphicFramePr>
        <p:xfrm>
          <a:off x="11404317" y="498458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제공인력정보확인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ID,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성명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제공기관 등 제공인력정보를 확인하고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방과 후 활동 서비스 </a:t>
            </a:r>
            <a:r>
              <a:rPr lang="en-US" altLang="ko-KR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진입 절차</a:t>
            </a:r>
          </a:p>
        </p:txBody>
      </p:sp>
      <p:sp>
        <p:nvSpPr>
          <p:cNvPr id="42" name="이등변 삼각형 41"/>
          <p:cNvSpPr/>
          <p:nvPr/>
        </p:nvSpPr>
        <p:spPr>
          <a:xfrm rot="5400000">
            <a:off x="3149440" y="287389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이등변 삼각형 42"/>
          <p:cNvSpPr/>
          <p:nvPr/>
        </p:nvSpPr>
        <p:spPr>
          <a:xfrm rot="5400000">
            <a:off x="5758030" y="287389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이등변 삼각형 43"/>
          <p:cNvSpPr/>
          <p:nvPr/>
        </p:nvSpPr>
        <p:spPr>
          <a:xfrm rot="5400000">
            <a:off x="8366620" y="287389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이등변 삼각형 44"/>
          <p:cNvSpPr/>
          <p:nvPr/>
        </p:nvSpPr>
        <p:spPr>
          <a:xfrm rot="5400000">
            <a:off x="10975210" y="287389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45"/>
          <p:cNvGrpSpPr/>
          <p:nvPr/>
        </p:nvGrpSpPr>
        <p:grpSpPr>
          <a:xfrm>
            <a:off x="13808363" y="2649330"/>
            <a:ext cx="459198" cy="659754"/>
            <a:chOff x="13808363" y="2632097"/>
            <a:chExt cx="459198" cy="659754"/>
          </a:xfrm>
        </p:grpSpPr>
        <p:sp>
          <p:nvSpPr>
            <p:cNvPr id="52" name="이등변 삼각형 51"/>
            <p:cNvSpPr/>
            <p:nvPr/>
          </p:nvSpPr>
          <p:spPr>
            <a:xfrm rot="5400000">
              <a:off x="13583798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이등변 삼각형 52"/>
            <p:cNvSpPr/>
            <p:nvPr/>
          </p:nvSpPr>
          <p:spPr>
            <a:xfrm rot="5400000">
              <a:off x="13832372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2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33" y="2283110"/>
            <a:ext cx="1656184" cy="5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09" y="4393603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389" y="4393603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37" y="1142839"/>
            <a:ext cx="1996072" cy="3726000"/>
          </a:xfrm>
          <a:prstGeom prst="rect">
            <a:avLst/>
          </a:prstGeom>
        </p:spPr>
      </p:pic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80354"/>
              </p:ext>
            </p:extLst>
          </p:nvPr>
        </p:nvGraphicFramePr>
        <p:xfrm>
          <a:off x="974470" y="4984585"/>
          <a:ext cx="2411999" cy="132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서버 접속 중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980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 서버에 정상 접속하면 </a:t>
                      </a:r>
                      <a:r>
                        <a:rPr lang="ko-KR" altLang="en-US" sz="1200" kern="1200" noProof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방과후활동서비스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서비스메인 화면이 표시됩니다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방과 후 활동 서비스 </a:t>
            </a:r>
            <a:r>
              <a:rPr lang="en-US" altLang="ko-KR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진입 절차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462415" y="2670074"/>
            <a:ext cx="459198" cy="659754"/>
            <a:chOff x="13808363" y="2632097"/>
            <a:chExt cx="459198" cy="659754"/>
          </a:xfrm>
        </p:grpSpPr>
        <p:sp>
          <p:nvSpPr>
            <p:cNvPr id="10" name="이등변 삼각형 9"/>
            <p:cNvSpPr/>
            <p:nvPr/>
          </p:nvSpPr>
          <p:spPr>
            <a:xfrm rot="5400000">
              <a:off x="13583798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이등변 삼각형 10"/>
            <p:cNvSpPr/>
            <p:nvPr/>
          </p:nvSpPr>
          <p:spPr>
            <a:xfrm rot="5400000">
              <a:off x="13832372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11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57" y="1125220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52" y="1111322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346" y="112911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335" y="113099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7" name="표 26"/>
          <p:cNvGraphicFramePr>
            <a:graphicFrameLocks noGrp="1"/>
          </p:cNvGraphicFramePr>
          <p:nvPr>
            <p:extLst/>
          </p:nvPr>
        </p:nvGraphicFramePr>
        <p:xfrm>
          <a:off x="1178571" y="6496673"/>
          <a:ext cx="2411999" cy="328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주간활동서비스 진입절차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표 80"/>
          <p:cNvGraphicFramePr>
            <a:graphicFrameLocks noGrp="1"/>
          </p:cNvGraphicFramePr>
          <p:nvPr>
            <p:extLst/>
          </p:nvPr>
        </p:nvGraphicFramePr>
        <p:xfrm>
          <a:off x="3807613" y="498458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서비스메인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서비스결제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결제 과정이 시작됩니다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" name="표 81"/>
          <p:cNvGraphicFramePr>
            <a:graphicFrameLocks noGrp="1"/>
          </p:cNvGraphicFramePr>
          <p:nvPr>
            <p:extLst/>
          </p:nvPr>
        </p:nvGraphicFramePr>
        <p:xfrm>
          <a:off x="8969722" y="4984585"/>
          <a:ext cx="2411999" cy="132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결제시간입력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980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결제할 시간을 입력하고 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6" name="표 85"/>
          <p:cNvGraphicFramePr>
            <a:graphicFrameLocks noGrp="1"/>
          </p:cNvGraphicFramePr>
          <p:nvPr>
            <p:extLst/>
          </p:nvPr>
        </p:nvGraphicFramePr>
        <p:xfrm>
          <a:off x="11554970" y="4984584"/>
          <a:ext cx="2411999" cy="1299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서비스결제완료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466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 결제가 완료되었습니다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내용 확인 후 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초기화면으로 이동합니다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방과 후 활동 서비스 </a:t>
            </a:r>
            <a:r>
              <a:rPr lang="en-US" altLang="ko-KR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정상 결제 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절차</a:t>
            </a:r>
          </a:p>
        </p:txBody>
      </p:sp>
      <p:sp>
        <p:nvSpPr>
          <p:cNvPr id="43" name="이등변 삼각형 42"/>
          <p:cNvSpPr/>
          <p:nvPr/>
        </p:nvSpPr>
        <p:spPr>
          <a:xfrm rot="5400000">
            <a:off x="3358486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이등변 삼각형 44"/>
          <p:cNvSpPr/>
          <p:nvPr/>
        </p:nvSpPr>
        <p:spPr>
          <a:xfrm rot="5400000">
            <a:off x="5970957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이등변 삼각형 45"/>
          <p:cNvSpPr/>
          <p:nvPr/>
        </p:nvSpPr>
        <p:spPr>
          <a:xfrm rot="5400000">
            <a:off x="11150099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7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76" y="3947588"/>
            <a:ext cx="1224232" cy="5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029" y="4401897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6355077" y="499170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결제방식선택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결제방식을 선택하면 결제가 시작 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이등변 삼각형 34"/>
          <p:cNvSpPr/>
          <p:nvPr/>
        </p:nvSpPr>
        <p:spPr>
          <a:xfrm rot="5400000">
            <a:off x="8560528" y="2890782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33" y="4378956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그룹 39"/>
          <p:cNvGrpSpPr/>
          <p:nvPr/>
        </p:nvGrpSpPr>
        <p:grpSpPr>
          <a:xfrm>
            <a:off x="1177202" y="1108828"/>
            <a:ext cx="2411999" cy="5306400"/>
            <a:chOff x="1177202" y="1108828"/>
            <a:chExt cx="2411999" cy="5306400"/>
          </a:xfrm>
        </p:grpSpPr>
        <p:grpSp>
          <p:nvGrpSpPr>
            <p:cNvPr id="44" name="그룹 43"/>
            <p:cNvGrpSpPr/>
            <p:nvPr/>
          </p:nvGrpSpPr>
          <p:grpSpPr>
            <a:xfrm>
              <a:off x="1177202" y="1108828"/>
              <a:ext cx="2411999" cy="5306400"/>
              <a:chOff x="1177202" y="1108828"/>
              <a:chExt cx="2411999" cy="5306400"/>
            </a:xfrm>
          </p:grpSpPr>
          <p:grpSp>
            <p:nvGrpSpPr>
              <p:cNvPr id="48" name="그룹 47"/>
              <p:cNvGrpSpPr/>
              <p:nvPr/>
            </p:nvGrpSpPr>
            <p:grpSpPr>
              <a:xfrm>
                <a:off x="1177202" y="1108828"/>
                <a:ext cx="2411999" cy="5306400"/>
                <a:chOff x="1164139" y="1121891"/>
                <a:chExt cx="2411999" cy="5306400"/>
              </a:xfrm>
            </p:grpSpPr>
            <p:grpSp>
              <p:nvGrpSpPr>
                <p:cNvPr id="50" name="그룹 49"/>
                <p:cNvGrpSpPr/>
                <p:nvPr/>
              </p:nvGrpSpPr>
              <p:grpSpPr>
                <a:xfrm>
                  <a:off x="1164139" y="1121891"/>
                  <a:ext cx="2411999" cy="5306400"/>
                  <a:chOff x="950647" y="1080326"/>
                  <a:chExt cx="2411999" cy="5306400"/>
                </a:xfrm>
              </p:grpSpPr>
              <p:sp>
                <p:nvSpPr>
                  <p:cNvPr id="60" name="모서리가 둥근 직사각형 59"/>
                  <p:cNvSpPr/>
                  <p:nvPr/>
                </p:nvSpPr>
                <p:spPr>
                  <a:xfrm>
                    <a:off x="950647" y="1080326"/>
                    <a:ext cx="2411999" cy="5306400"/>
                  </a:xfrm>
                  <a:prstGeom prst="roundRect">
                    <a:avLst>
                      <a:gd name="adj" fmla="val 3532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rgbClr val="00AFEC"/>
                    </a:solidFill>
                    <a:prstDash val="sysDot"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1" name="이등변 삼각형 60"/>
                  <p:cNvSpPr/>
                  <p:nvPr/>
                </p:nvSpPr>
                <p:spPr>
                  <a:xfrm rot="5400000">
                    <a:off x="1986808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2" name="이등변 삼각형 61"/>
                  <p:cNvSpPr/>
                  <p:nvPr/>
                </p:nvSpPr>
                <p:spPr>
                  <a:xfrm rot="5400000">
                    <a:off x="3085299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3" name="이등변 삼각형 62"/>
                  <p:cNvSpPr/>
                  <p:nvPr/>
                </p:nvSpPr>
                <p:spPr>
                  <a:xfrm rot="5400000">
                    <a:off x="1985744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4" name="이등변 삼각형 63"/>
                  <p:cNvSpPr/>
                  <p:nvPr/>
                </p:nvSpPr>
                <p:spPr>
                  <a:xfrm rot="5400000">
                    <a:off x="3085299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5" name="이등변 삼각형 64"/>
                  <p:cNvSpPr/>
                  <p:nvPr/>
                </p:nvSpPr>
                <p:spPr>
                  <a:xfrm rot="5400000">
                    <a:off x="1981420" y="5407209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</p:grpSp>
            <p:pic>
              <p:nvPicPr>
                <p:cNvPr id="51" name="그림 5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9283" y="129138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7" name="그림 5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5085" y="2984767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8" name="그림 57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34638" y="2986722"/>
                  <a:ext cx="848572" cy="1584000"/>
                </a:xfrm>
                <a:prstGeom prst="rect">
                  <a:avLst/>
                </a:prstGeom>
              </p:spPr>
            </p:pic>
            <p:pic>
              <p:nvPicPr>
                <p:cNvPr id="59" name="그림 58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3877" y="4693724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49" name="그림 4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6780" y="1275599"/>
                <a:ext cx="848572" cy="15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525" y="4686807"/>
              <a:ext cx="848572" cy="15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26" y="1108421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46" y="1125835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494" y="1125122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57" y="1125220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7" name="표 26"/>
          <p:cNvGraphicFramePr>
            <a:graphicFrameLocks noGrp="1"/>
          </p:cNvGraphicFramePr>
          <p:nvPr>
            <p:extLst/>
          </p:nvPr>
        </p:nvGraphicFramePr>
        <p:xfrm>
          <a:off x="1178571" y="6496673"/>
          <a:ext cx="2411999" cy="328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주간활동서비스 진입절차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표 80"/>
          <p:cNvGraphicFramePr>
            <a:graphicFrameLocks noGrp="1"/>
          </p:cNvGraphicFramePr>
          <p:nvPr>
            <p:extLst/>
          </p:nvPr>
        </p:nvGraphicFramePr>
        <p:xfrm>
          <a:off x="3807613" y="498458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서비스메인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서비스결제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결제 과정이 시작됩니다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" name="표 81"/>
          <p:cNvGraphicFramePr>
            <a:graphicFrameLocks noGrp="1"/>
          </p:cNvGraphicFramePr>
          <p:nvPr>
            <p:extLst/>
          </p:nvPr>
        </p:nvGraphicFramePr>
        <p:xfrm>
          <a:off x="8969722" y="4984585"/>
          <a:ext cx="2411999" cy="132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결제시간입력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980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결제할 시간을 입력하고 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6" name="표 85"/>
          <p:cNvGraphicFramePr>
            <a:graphicFrameLocks noGrp="1"/>
          </p:cNvGraphicFramePr>
          <p:nvPr>
            <p:extLst/>
          </p:nvPr>
        </p:nvGraphicFramePr>
        <p:xfrm>
          <a:off x="11554970" y="4984584"/>
          <a:ext cx="2411999" cy="1299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서비스결제완료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466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 결제가 완료되었습니다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내용 확인 후 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초기화면으로 이동합니다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방과 후 활동 서비스 </a:t>
            </a:r>
            <a:r>
              <a:rPr lang="en-US" altLang="ko-KR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송영 결제 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절차</a:t>
            </a:r>
          </a:p>
        </p:txBody>
      </p:sp>
      <p:sp>
        <p:nvSpPr>
          <p:cNvPr id="43" name="이등변 삼각형 42"/>
          <p:cNvSpPr/>
          <p:nvPr/>
        </p:nvSpPr>
        <p:spPr>
          <a:xfrm rot="5400000">
            <a:off x="3358486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이등변 삼각형 44"/>
          <p:cNvSpPr/>
          <p:nvPr/>
        </p:nvSpPr>
        <p:spPr>
          <a:xfrm rot="5400000">
            <a:off x="5970957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이등변 삼각형 45"/>
          <p:cNvSpPr/>
          <p:nvPr/>
        </p:nvSpPr>
        <p:spPr>
          <a:xfrm rot="5400000">
            <a:off x="11150099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7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76" y="3947588"/>
            <a:ext cx="1224232" cy="5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029" y="4401897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6355077" y="499170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결제방식선택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결제방식을 선택하면 결제가 시작 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이등변 삼각형 34"/>
          <p:cNvSpPr/>
          <p:nvPr/>
        </p:nvSpPr>
        <p:spPr>
          <a:xfrm rot="5400000">
            <a:off x="8560528" y="2890782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33" y="4378956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그룹 35"/>
          <p:cNvGrpSpPr/>
          <p:nvPr/>
        </p:nvGrpSpPr>
        <p:grpSpPr>
          <a:xfrm>
            <a:off x="1177202" y="1108828"/>
            <a:ext cx="2411999" cy="5306400"/>
            <a:chOff x="1177202" y="1108828"/>
            <a:chExt cx="2411999" cy="5306400"/>
          </a:xfrm>
        </p:grpSpPr>
        <p:grpSp>
          <p:nvGrpSpPr>
            <p:cNvPr id="37" name="그룹 36"/>
            <p:cNvGrpSpPr/>
            <p:nvPr/>
          </p:nvGrpSpPr>
          <p:grpSpPr>
            <a:xfrm>
              <a:off x="1177202" y="1108828"/>
              <a:ext cx="2411999" cy="5306400"/>
              <a:chOff x="1177202" y="1108828"/>
              <a:chExt cx="2411999" cy="5306400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1177202" y="1108828"/>
                <a:ext cx="2411999" cy="5306400"/>
                <a:chOff x="1164139" y="1121891"/>
                <a:chExt cx="2411999" cy="5306400"/>
              </a:xfrm>
            </p:grpSpPr>
            <p:grpSp>
              <p:nvGrpSpPr>
                <p:cNvPr id="52" name="그룹 51"/>
                <p:cNvGrpSpPr/>
                <p:nvPr/>
              </p:nvGrpSpPr>
              <p:grpSpPr>
                <a:xfrm>
                  <a:off x="1164139" y="1121891"/>
                  <a:ext cx="2411999" cy="5306400"/>
                  <a:chOff x="950647" y="1080326"/>
                  <a:chExt cx="2411999" cy="5306400"/>
                </a:xfrm>
              </p:grpSpPr>
              <p:sp>
                <p:nvSpPr>
                  <p:cNvPr id="68" name="모서리가 둥근 직사각형 67"/>
                  <p:cNvSpPr/>
                  <p:nvPr/>
                </p:nvSpPr>
                <p:spPr>
                  <a:xfrm>
                    <a:off x="950647" y="1080326"/>
                    <a:ext cx="2411999" cy="5306400"/>
                  </a:xfrm>
                  <a:prstGeom prst="roundRect">
                    <a:avLst>
                      <a:gd name="adj" fmla="val 3532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rgbClr val="00AFEC"/>
                    </a:solidFill>
                    <a:prstDash val="sysDot"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9" name="이등변 삼각형 68"/>
                  <p:cNvSpPr/>
                  <p:nvPr/>
                </p:nvSpPr>
                <p:spPr>
                  <a:xfrm rot="5400000">
                    <a:off x="1986808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0" name="이등변 삼각형 69"/>
                  <p:cNvSpPr/>
                  <p:nvPr/>
                </p:nvSpPr>
                <p:spPr>
                  <a:xfrm rot="5400000">
                    <a:off x="3085299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1" name="이등변 삼각형 70"/>
                  <p:cNvSpPr/>
                  <p:nvPr/>
                </p:nvSpPr>
                <p:spPr>
                  <a:xfrm rot="5400000">
                    <a:off x="1985744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2" name="이등변 삼각형 71"/>
                  <p:cNvSpPr/>
                  <p:nvPr/>
                </p:nvSpPr>
                <p:spPr>
                  <a:xfrm rot="5400000">
                    <a:off x="3085299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3" name="이등변 삼각형 72"/>
                  <p:cNvSpPr/>
                  <p:nvPr/>
                </p:nvSpPr>
                <p:spPr>
                  <a:xfrm rot="5400000">
                    <a:off x="1981420" y="5407209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</p:grpSp>
            <p:pic>
              <p:nvPicPr>
                <p:cNvPr id="53" name="그림 5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9283" y="129138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4" name="그림 5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5085" y="2984767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5" name="그림 5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34638" y="2986722"/>
                  <a:ext cx="848572" cy="1584000"/>
                </a:xfrm>
                <a:prstGeom prst="rect">
                  <a:avLst/>
                </a:prstGeom>
              </p:spPr>
            </p:pic>
            <p:pic>
              <p:nvPicPr>
                <p:cNvPr id="56" name="그림 55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3877" y="4693724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6780" y="1275599"/>
                <a:ext cx="848572" cy="15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525" y="4686807"/>
              <a:ext cx="848572" cy="15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48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그림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57" y="1125220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01" y="1117266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868" y="1131188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432" y="1121956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7" name="표 26"/>
          <p:cNvGraphicFramePr>
            <a:graphicFrameLocks noGrp="1"/>
          </p:cNvGraphicFramePr>
          <p:nvPr>
            <p:extLst/>
          </p:nvPr>
        </p:nvGraphicFramePr>
        <p:xfrm>
          <a:off x="1178571" y="6496673"/>
          <a:ext cx="2411999" cy="328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주간활동서비스 진입절차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표 80"/>
          <p:cNvGraphicFramePr>
            <a:graphicFrameLocks noGrp="1"/>
          </p:cNvGraphicFramePr>
          <p:nvPr>
            <p:extLst/>
          </p:nvPr>
        </p:nvGraphicFramePr>
        <p:xfrm>
          <a:off x="3807613" y="498458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서비스메인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서비스결제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결제 과정이 시작됩니다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" name="표 81"/>
          <p:cNvGraphicFramePr>
            <a:graphicFrameLocks noGrp="1"/>
          </p:cNvGraphicFramePr>
          <p:nvPr>
            <p:extLst/>
          </p:nvPr>
        </p:nvGraphicFramePr>
        <p:xfrm>
          <a:off x="8969722" y="4984585"/>
          <a:ext cx="2411999" cy="132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결제시간확인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980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 시간을 확인하고 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6" name="표 85"/>
          <p:cNvGraphicFramePr>
            <a:graphicFrameLocks noGrp="1"/>
          </p:cNvGraphicFramePr>
          <p:nvPr>
            <p:extLst/>
          </p:nvPr>
        </p:nvGraphicFramePr>
        <p:xfrm>
          <a:off x="11554970" y="4984584"/>
          <a:ext cx="2411999" cy="1299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서비스결제완료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466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 결제가 완료되었습니다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내용 확인 후 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초기화면으로 이동합니다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방과 후 활동 서비스 </a:t>
            </a:r>
            <a:r>
              <a:rPr lang="en-US" altLang="ko-KR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인정 결제 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절차</a:t>
            </a:r>
          </a:p>
        </p:txBody>
      </p:sp>
      <p:sp>
        <p:nvSpPr>
          <p:cNvPr id="43" name="이등변 삼각형 42"/>
          <p:cNvSpPr/>
          <p:nvPr/>
        </p:nvSpPr>
        <p:spPr>
          <a:xfrm rot="5400000">
            <a:off x="3358486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이등변 삼각형 44"/>
          <p:cNvSpPr/>
          <p:nvPr/>
        </p:nvSpPr>
        <p:spPr>
          <a:xfrm rot="5400000">
            <a:off x="5970957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이등변 삼각형 45"/>
          <p:cNvSpPr/>
          <p:nvPr/>
        </p:nvSpPr>
        <p:spPr>
          <a:xfrm rot="5400000">
            <a:off x="11150099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7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76" y="3947588"/>
            <a:ext cx="1224232" cy="5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029" y="4401897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6355077" y="499170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결제방식선택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결제방식을 선택하면 결제가 시작 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이등변 삼각형 34"/>
          <p:cNvSpPr/>
          <p:nvPr/>
        </p:nvSpPr>
        <p:spPr>
          <a:xfrm rot="5400000">
            <a:off x="8560528" y="2890782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33" y="4378956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그룹 35"/>
          <p:cNvGrpSpPr/>
          <p:nvPr/>
        </p:nvGrpSpPr>
        <p:grpSpPr>
          <a:xfrm>
            <a:off x="1177202" y="1108828"/>
            <a:ext cx="2411999" cy="5306400"/>
            <a:chOff x="1177202" y="1108828"/>
            <a:chExt cx="2411999" cy="5306400"/>
          </a:xfrm>
        </p:grpSpPr>
        <p:grpSp>
          <p:nvGrpSpPr>
            <p:cNvPr id="37" name="그룹 36"/>
            <p:cNvGrpSpPr/>
            <p:nvPr/>
          </p:nvGrpSpPr>
          <p:grpSpPr>
            <a:xfrm>
              <a:off x="1177202" y="1108828"/>
              <a:ext cx="2411999" cy="5306400"/>
              <a:chOff x="1177202" y="1108828"/>
              <a:chExt cx="2411999" cy="5306400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1177202" y="1108828"/>
                <a:ext cx="2411999" cy="5306400"/>
                <a:chOff x="1164139" y="1121891"/>
                <a:chExt cx="2411999" cy="5306400"/>
              </a:xfrm>
            </p:grpSpPr>
            <p:grpSp>
              <p:nvGrpSpPr>
                <p:cNvPr id="53" name="그룹 52"/>
                <p:cNvGrpSpPr/>
                <p:nvPr/>
              </p:nvGrpSpPr>
              <p:grpSpPr>
                <a:xfrm>
                  <a:off x="1164139" y="1121891"/>
                  <a:ext cx="2411999" cy="5306400"/>
                  <a:chOff x="950647" y="1080326"/>
                  <a:chExt cx="2411999" cy="5306400"/>
                </a:xfrm>
              </p:grpSpPr>
              <p:sp>
                <p:nvSpPr>
                  <p:cNvPr id="68" name="모서리가 둥근 직사각형 67"/>
                  <p:cNvSpPr/>
                  <p:nvPr/>
                </p:nvSpPr>
                <p:spPr>
                  <a:xfrm>
                    <a:off x="950647" y="1080326"/>
                    <a:ext cx="2411999" cy="5306400"/>
                  </a:xfrm>
                  <a:prstGeom prst="roundRect">
                    <a:avLst>
                      <a:gd name="adj" fmla="val 3532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rgbClr val="00AFEC"/>
                    </a:solidFill>
                    <a:prstDash val="sysDot"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9" name="이등변 삼각형 68"/>
                  <p:cNvSpPr/>
                  <p:nvPr/>
                </p:nvSpPr>
                <p:spPr>
                  <a:xfrm rot="5400000">
                    <a:off x="1986808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0" name="이등변 삼각형 69"/>
                  <p:cNvSpPr/>
                  <p:nvPr/>
                </p:nvSpPr>
                <p:spPr>
                  <a:xfrm rot="5400000">
                    <a:off x="3085299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1" name="이등변 삼각형 70"/>
                  <p:cNvSpPr/>
                  <p:nvPr/>
                </p:nvSpPr>
                <p:spPr>
                  <a:xfrm rot="5400000">
                    <a:off x="1985744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2" name="이등변 삼각형 71"/>
                  <p:cNvSpPr/>
                  <p:nvPr/>
                </p:nvSpPr>
                <p:spPr>
                  <a:xfrm rot="5400000">
                    <a:off x="3085299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3" name="이등변 삼각형 72"/>
                  <p:cNvSpPr/>
                  <p:nvPr/>
                </p:nvSpPr>
                <p:spPr>
                  <a:xfrm rot="5400000">
                    <a:off x="1981420" y="5407209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</p:grpSp>
            <p:pic>
              <p:nvPicPr>
                <p:cNvPr id="54" name="그림 5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9283" y="129138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5" name="그림 5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5085" y="2984767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6" name="그림 5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34638" y="2986722"/>
                  <a:ext cx="848572" cy="1584000"/>
                </a:xfrm>
                <a:prstGeom prst="rect">
                  <a:avLst/>
                </a:prstGeom>
              </p:spPr>
            </p:pic>
            <p:pic>
              <p:nvPicPr>
                <p:cNvPr id="67" name="그림 6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3877" y="4693724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52" name="그림 5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6780" y="1275599"/>
                <a:ext cx="848572" cy="15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525" y="4686807"/>
              <a:ext cx="848572" cy="15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39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78" y="1128125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70" y="113099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049" y="112149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86" y="1124658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4" name="이등변 삼각형 63"/>
          <p:cNvSpPr/>
          <p:nvPr/>
        </p:nvSpPr>
        <p:spPr>
          <a:xfrm rot="5400000">
            <a:off x="3356988" y="288495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이등변 삼각형 64"/>
          <p:cNvSpPr/>
          <p:nvPr/>
        </p:nvSpPr>
        <p:spPr>
          <a:xfrm rot="5400000">
            <a:off x="5964168" y="288495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이등변 삼각형 66"/>
          <p:cNvSpPr/>
          <p:nvPr/>
        </p:nvSpPr>
        <p:spPr>
          <a:xfrm rot="5400000">
            <a:off x="8571348" y="288495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이등변 삼각형 82"/>
          <p:cNvSpPr/>
          <p:nvPr/>
        </p:nvSpPr>
        <p:spPr>
          <a:xfrm rot="5400000">
            <a:off x="11178528" y="288495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4" name="그룹 83"/>
          <p:cNvGrpSpPr/>
          <p:nvPr/>
        </p:nvGrpSpPr>
        <p:grpSpPr>
          <a:xfrm>
            <a:off x="14010270" y="2660390"/>
            <a:ext cx="459198" cy="659754"/>
            <a:chOff x="13808363" y="2632097"/>
            <a:chExt cx="459198" cy="659754"/>
          </a:xfrm>
        </p:grpSpPr>
        <p:sp>
          <p:nvSpPr>
            <p:cNvPr id="85" name="이등변 삼각형 84"/>
            <p:cNvSpPr/>
            <p:nvPr/>
          </p:nvSpPr>
          <p:spPr>
            <a:xfrm rot="5400000">
              <a:off x="13583798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이등변 삼각형 85"/>
            <p:cNvSpPr/>
            <p:nvPr/>
          </p:nvSpPr>
          <p:spPr>
            <a:xfrm rot="5400000">
              <a:off x="13832372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49" name="표 48"/>
          <p:cNvGraphicFramePr>
            <a:graphicFrameLocks noGrp="1"/>
          </p:cNvGraphicFramePr>
          <p:nvPr>
            <p:extLst/>
          </p:nvPr>
        </p:nvGraphicFramePr>
        <p:xfrm>
          <a:off x="3782965" y="498458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서비스메인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제공시간을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직접 입력할 수 있는</a:t>
                      </a:r>
                      <a:r>
                        <a:rPr lang="ko-KR" altLang="en-U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소급결제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를 선택합니다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/>
          </p:nvPr>
        </p:nvGraphicFramePr>
        <p:xfrm>
          <a:off x="8999399" y="4984585"/>
          <a:ext cx="2411999" cy="1086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제공시간 직접입력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061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실제 서비스를 제공한 일자를 입력하고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방과 후 활동 서비스</a:t>
            </a:r>
            <a:r>
              <a:rPr lang="ko-KR" altLang="en-US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 err="1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소급결제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절차</a:t>
            </a:r>
          </a:p>
        </p:txBody>
      </p:sp>
      <p:pic>
        <p:nvPicPr>
          <p:cNvPr id="57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28" y="4344975"/>
            <a:ext cx="1224232" cy="5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144" y="4401897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05" y="4401897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3" name="표 92"/>
          <p:cNvGraphicFramePr>
            <a:graphicFrameLocks noGrp="1"/>
          </p:cNvGraphicFramePr>
          <p:nvPr>
            <p:extLst/>
          </p:nvPr>
        </p:nvGraphicFramePr>
        <p:xfrm>
          <a:off x="1178571" y="6496673"/>
          <a:ext cx="2411999" cy="328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주간활동서비스 진입절차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4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33" y="4414960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5" name="표 94"/>
          <p:cNvGraphicFramePr>
            <a:graphicFrameLocks noGrp="1"/>
          </p:cNvGraphicFramePr>
          <p:nvPr>
            <p:extLst/>
          </p:nvPr>
        </p:nvGraphicFramePr>
        <p:xfrm>
          <a:off x="6355077" y="499170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결제방식선택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결제방식을 선택하면 결제가 시작 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7" name="표 96"/>
          <p:cNvGraphicFramePr>
            <a:graphicFrameLocks noGrp="1"/>
          </p:cNvGraphicFramePr>
          <p:nvPr>
            <p:extLst/>
          </p:nvPr>
        </p:nvGraphicFramePr>
        <p:xfrm>
          <a:off x="11597567" y="4991704"/>
          <a:ext cx="2411999" cy="132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결제시간입력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980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결제할 시간을 입력하고 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8" name="모서리가 둥근 직사각형 97"/>
          <p:cNvSpPr/>
          <p:nvPr/>
        </p:nvSpPr>
        <p:spPr>
          <a:xfrm>
            <a:off x="3869415" y="6079024"/>
            <a:ext cx="2251326" cy="1000912"/>
          </a:xfrm>
          <a:prstGeom prst="roundRect">
            <a:avLst>
              <a:gd name="adj" fmla="val 1379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rot="0" spcFirstLastPara="0" vertOverflow="overflow" horzOverflow="overflow" vert="horz" wrap="square" lIns="0" tIns="35996" rIns="0" bIns="359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lnSpc>
                <a:spcPct val="120000"/>
              </a:lnSpc>
            </a:pP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소급결제는 제공시간 직접입력과 소급결제사유 선택 외에는 정상 결제절차와 동일합니다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1177202" y="1108828"/>
            <a:ext cx="2411999" cy="5306400"/>
            <a:chOff x="1177202" y="1108828"/>
            <a:chExt cx="2411999" cy="5306400"/>
          </a:xfrm>
        </p:grpSpPr>
        <p:grpSp>
          <p:nvGrpSpPr>
            <p:cNvPr id="41" name="그룹 40"/>
            <p:cNvGrpSpPr/>
            <p:nvPr/>
          </p:nvGrpSpPr>
          <p:grpSpPr>
            <a:xfrm>
              <a:off x="1177202" y="1108828"/>
              <a:ext cx="2411999" cy="5306400"/>
              <a:chOff x="1177202" y="1108828"/>
              <a:chExt cx="2411999" cy="5306400"/>
            </a:xfrm>
          </p:grpSpPr>
          <p:grpSp>
            <p:nvGrpSpPr>
              <p:cNvPr id="43" name="그룹 42"/>
              <p:cNvGrpSpPr/>
              <p:nvPr/>
            </p:nvGrpSpPr>
            <p:grpSpPr>
              <a:xfrm>
                <a:off x="1177202" y="1108828"/>
                <a:ext cx="2411999" cy="5306400"/>
                <a:chOff x="1164139" y="1121891"/>
                <a:chExt cx="2411999" cy="5306400"/>
              </a:xfrm>
            </p:grpSpPr>
            <p:grpSp>
              <p:nvGrpSpPr>
                <p:cNvPr id="45" name="그룹 44"/>
                <p:cNvGrpSpPr/>
                <p:nvPr/>
              </p:nvGrpSpPr>
              <p:grpSpPr>
                <a:xfrm>
                  <a:off x="1164139" y="1121891"/>
                  <a:ext cx="2411999" cy="5306400"/>
                  <a:chOff x="950647" y="1080326"/>
                  <a:chExt cx="2411999" cy="5306400"/>
                </a:xfrm>
              </p:grpSpPr>
              <p:sp>
                <p:nvSpPr>
                  <p:cNvPr id="51" name="모서리가 둥근 직사각형 50"/>
                  <p:cNvSpPr/>
                  <p:nvPr/>
                </p:nvSpPr>
                <p:spPr>
                  <a:xfrm>
                    <a:off x="950647" y="1080326"/>
                    <a:ext cx="2411999" cy="5306400"/>
                  </a:xfrm>
                  <a:prstGeom prst="roundRect">
                    <a:avLst>
                      <a:gd name="adj" fmla="val 3532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rgbClr val="00AFEC"/>
                    </a:solidFill>
                    <a:prstDash val="sysDot"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52" name="이등변 삼각형 51"/>
                  <p:cNvSpPr/>
                  <p:nvPr/>
                </p:nvSpPr>
                <p:spPr>
                  <a:xfrm rot="5400000">
                    <a:off x="1986808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53" name="이등변 삼각형 52"/>
                  <p:cNvSpPr/>
                  <p:nvPr/>
                </p:nvSpPr>
                <p:spPr>
                  <a:xfrm rot="5400000">
                    <a:off x="3085299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54" name="이등변 삼각형 53"/>
                  <p:cNvSpPr/>
                  <p:nvPr/>
                </p:nvSpPr>
                <p:spPr>
                  <a:xfrm rot="5400000">
                    <a:off x="1985744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55" name="이등변 삼각형 54"/>
                  <p:cNvSpPr/>
                  <p:nvPr/>
                </p:nvSpPr>
                <p:spPr>
                  <a:xfrm rot="5400000">
                    <a:off x="3085299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58" name="이등변 삼각형 57"/>
                  <p:cNvSpPr/>
                  <p:nvPr/>
                </p:nvSpPr>
                <p:spPr>
                  <a:xfrm rot="5400000">
                    <a:off x="1981420" y="5407209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</p:grpSp>
            <p:pic>
              <p:nvPicPr>
                <p:cNvPr id="46" name="그림 4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9283" y="129138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7" name="그림 4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5085" y="2984767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8" name="그림 47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34638" y="2986722"/>
                  <a:ext cx="848572" cy="1584000"/>
                </a:xfrm>
                <a:prstGeom prst="rect">
                  <a:avLst/>
                </a:prstGeom>
              </p:spPr>
            </p:pic>
            <p:pic>
              <p:nvPicPr>
                <p:cNvPr id="50" name="그림 4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3877" y="4693724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6780" y="1275599"/>
                <a:ext cx="848572" cy="15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525" y="4686807"/>
              <a:ext cx="848572" cy="15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91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54" y="112369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85" y="1132508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3690686" y="4984584"/>
          <a:ext cx="2411999" cy="1299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서비스결제완료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466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 결제가 완료되었습니다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내용 확인 후 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초기화면으로 이동합니다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방과 후 활동 서비스</a:t>
            </a:r>
            <a:r>
              <a:rPr lang="ko-KR" altLang="en-US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 err="1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소급결제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절차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450347" y="2670074"/>
            <a:ext cx="459198" cy="659754"/>
            <a:chOff x="13808363" y="2632097"/>
            <a:chExt cx="459198" cy="659754"/>
          </a:xfrm>
        </p:grpSpPr>
        <p:sp>
          <p:nvSpPr>
            <p:cNvPr id="10" name="이등변 삼각형 9"/>
            <p:cNvSpPr/>
            <p:nvPr/>
          </p:nvSpPr>
          <p:spPr>
            <a:xfrm rot="5400000">
              <a:off x="13583798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5400000">
              <a:off x="13832372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954113" y="4999414"/>
          <a:ext cx="2411999" cy="1299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소급결제사유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288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소급결제 사유를 선택하고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이등변 삼각형 13"/>
          <p:cNvSpPr/>
          <p:nvPr/>
        </p:nvSpPr>
        <p:spPr>
          <a:xfrm rot="5400000">
            <a:off x="3203058" y="2884079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81" y="4402821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1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그림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0" y="1128125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565" y="112149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99" y="1125421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245" y="1125421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2733" y="1119860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084520"/>
              </p:ext>
            </p:extLst>
          </p:nvPr>
        </p:nvGraphicFramePr>
        <p:xfrm>
          <a:off x="3800799" y="498458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서비스메인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거래취소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거래취소 절차가 시작됩니다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632118"/>
              </p:ext>
            </p:extLst>
          </p:nvPr>
        </p:nvGraphicFramePr>
        <p:xfrm>
          <a:off x="6392123" y="4984585"/>
          <a:ext cx="2411999" cy="132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직전거래취소 선택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980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직전거래 취소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를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18710"/>
              </p:ext>
            </p:extLst>
          </p:nvPr>
        </p:nvGraphicFramePr>
        <p:xfrm>
          <a:off x="8983447" y="4984585"/>
          <a:ext cx="2411999" cy="1299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취소정보확인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466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서비스코드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승인번호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사용금액 등 취소정보를 확인하고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590269"/>
              </p:ext>
            </p:extLst>
          </p:nvPr>
        </p:nvGraphicFramePr>
        <p:xfrm>
          <a:off x="11574770" y="4984584"/>
          <a:ext cx="2411999" cy="1299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거래취소완료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288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거래 취소가 완료되었습니다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 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초기화면으로 이동합니다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방과 후 활동 서비스 </a:t>
            </a:r>
            <a:r>
              <a:rPr lang="en-US" altLang="ko-KR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 err="1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직전거래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취소 절차</a:t>
            </a:r>
          </a:p>
        </p:txBody>
      </p:sp>
      <p:sp>
        <p:nvSpPr>
          <p:cNvPr id="40" name="이등변 삼각형 39"/>
          <p:cNvSpPr/>
          <p:nvPr/>
        </p:nvSpPr>
        <p:spPr>
          <a:xfrm rot="5400000">
            <a:off x="3374822" y="2876598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이등변 삼각형 40"/>
          <p:cNvSpPr/>
          <p:nvPr/>
        </p:nvSpPr>
        <p:spPr>
          <a:xfrm rot="5400000">
            <a:off x="5967984" y="2876598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이등변 삼각형 41"/>
          <p:cNvSpPr/>
          <p:nvPr/>
        </p:nvSpPr>
        <p:spPr>
          <a:xfrm rot="5400000">
            <a:off x="8561146" y="2876598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이등변 삼각형 42"/>
          <p:cNvSpPr/>
          <p:nvPr/>
        </p:nvSpPr>
        <p:spPr>
          <a:xfrm rot="5400000">
            <a:off x="11154308" y="2876598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62" y="3954078"/>
            <a:ext cx="1224232" cy="5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42" y="1477279"/>
            <a:ext cx="1296144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180" y="4407346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36383"/>
              </p:ext>
            </p:extLst>
          </p:nvPr>
        </p:nvGraphicFramePr>
        <p:xfrm>
          <a:off x="1178571" y="6496673"/>
          <a:ext cx="2411999" cy="328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방과후활동서비스</a:t>
                      </a:r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진입절차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2" name="그룹 51"/>
          <p:cNvGrpSpPr/>
          <p:nvPr/>
        </p:nvGrpSpPr>
        <p:grpSpPr>
          <a:xfrm>
            <a:off x="1177202" y="1108828"/>
            <a:ext cx="2411999" cy="5306400"/>
            <a:chOff x="1177202" y="1108828"/>
            <a:chExt cx="2411999" cy="5306400"/>
          </a:xfrm>
        </p:grpSpPr>
        <p:grpSp>
          <p:nvGrpSpPr>
            <p:cNvPr id="53" name="그룹 52"/>
            <p:cNvGrpSpPr/>
            <p:nvPr/>
          </p:nvGrpSpPr>
          <p:grpSpPr>
            <a:xfrm>
              <a:off x="1177202" y="1108828"/>
              <a:ext cx="2411999" cy="5306400"/>
              <a:chOff x="1177202" y="1108828"/>
              <a:chExt cx="2411999" cy="5306400"/>
            </a:xfrm>
          </p:grpSpPr>
          <p:grpSp>
            <p:nvGrpSpPr>
              <p:cNvPr id="55" name="그룹 54"/>
              <p:cNvGrpSpPr/>
              <p:nvPr/>
            </p:nvGrpSpPr>
            <p:grpSpPr>
              <a:xfrm>
                <a:off x="1177202" y="1108828"/>
                <a:ext cx="2411999" cy="5306400"/>
                <a:chOff x="1164139" y="1121891"/>
                <a:chExt cx="2411999" cy="5306400"/>
              </a:xfrm>
            </p:grpSpPr>
            <p:grpSp>
              <p:nvGrpSpPr>
                <p:cNvPr id="57" name="그룹 56"/>
                <p:cNvGrpSpPr/>
                <p:nvPr/>
              </p:nvGrpSpPr>
              <p:grpSpPr>
                <a:xfrm>
                  <a:off x="1164139" y="1121891"/>
                  <a:ext cx="2411999" cy="5306400"/>
                  <a:chOff x="950647" y="1080326"/>
                  <a:chExt cx="2411999" cy="5306400"/>
                </a:xfrm>
              </p:grpSpPr>
              <p:sp>
                <p:nvSpPr>
                  <p:cNvPr id="62" name="모서리가 둥근 직사각형 61"/>
                  <p:cNvSpPr/>
                  <p:nvPr/>
                </p:nvSpPr>
                <p:spPr>
                  <a:xfrm>
                    <a:off x="950647" y="1080326"/>
                    <a:ext cx="2411999" cy="5306400"/>
                  </a:xfrm>
                  <a:prstGeom prst="roundRect">
                    <a:avLst>
                      <a:gd name="adj" fmla="val 3532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rgbClr val="00AFEC"/>
                    </a:solidFill>
                    <a:prstDash val="sysDot"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3" name="이등변 삼각형 62"/>
                  <p:cNvSpPr/>
                  <p:nvPr/>
                </p:nvSpPr>
                <p:spPr>
                  <a:xfrm rot="5400000">
                    <a:off x="1986808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4" name="이등변 삼각형 63"/>
                  <p:cNvSpPr/>
                  <p:nvPr/>
                </p:nvSpPr>
                <p:spPr>
                  <a:xfrm rot="5400000">
                    <a:off x="3085299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5" name="이등변 삼각형 64"/>
                  <p:cNvSpPr/>
                  <p:nvPr/>
                </p:nvSpPr>
                <p:spPr>
                  <a:xfrm rot="5400000">
                    <a:off x="1985744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0" name="이등변 삼각형 69"/>
                  <p:cNvSpPr/>
                  <p:nvPr/>
                </p:nvSpPr>
                <p:spPr>
                  <a:xfrm rot="5400000">
                    <a:off x="3085299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1" name="이등변 삼각형 70"/>
                  <p:cNvSpPr/>
                  <p:nvPr/>
                </p:nvSpPr>
                <p:spPr>
                  <a:xfrm rot="5400000">
                    <a:off x="1981420" y="5407209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</p:grpSp>
            <p:pic>
              <p:nvPicPr>
                <p:cNvPr id="58" name="그림 57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9283" y="129138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9" name="그림 58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5085" y="2984767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60" name="그림 5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34638" y="2986722"/>
                  <a:ext cx="848572" cy="1584000"/>
                </a:xfrm>
                <a:prstGeom prst="rect">
                  <a:avLst/>
                </a:prstGeom>
              </p:spPr>
            </p:pic>
            <p:pic>
              <p:nvPicPr>
                <p:cNvPr id="61" name="그림 6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3877" y="4693724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56" name="그림 5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6780" y="1275599"/>
                <a:ext cx="848572" cy="15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525" y="4686807"/>
              <a:ext cx="848572" cy="15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77" y="1128763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97" y="1119860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96" y="1119860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297" y="1119860"/>
            <a:ext cx="1996072" cy="3726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062" y="1119860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17285"/>
              </p:ext>
            </p:extLst>
          </p:nvPr>
        </p:nvGraphicFramePr>
        <p:xfrm>
          <a:off x="978934" y="4984584"/>
          <a:ext cx="2411999" cy="1086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초기화면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061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초기화면의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주간활동서비스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버튼을 터치하여 서비스를 실행합니다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6309"/>
              </p:ext>
            </p:extLst>
          </p:nvPr>
        </p:nvGraphicFramePr>
        <p:xfrm>
          <a:off x="3597699" y="4984584"/>
          <a:ext cx="2411999" cy="12027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이용자카드접촉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466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이용자카드를 접촉하세요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endParaRPr lang="en-US" altLang="ko-KR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취소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초기화면으로 돌아갑니다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모서리가 둥근 직사각형 2"/>
          <p:cNvSpPr/>
          <p:nvPr/>
        </p:nvSpPr>
        <p:spPr>
          <a:xfrm>
            <a:off x="3597496" y="6298517"/>
            <a:ext cx="2393449" cy="7128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rot="0" spcFirstLastPara="0" vertOverflow="overflow" horzOverflow="overflow" vert="horz" wrap="square" lIns="0" tIns="35996" rIns="0" bIns="359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lnSpc>
                <a:spcPct val="120000"/>
              </a:lnSpc>
            </a:pP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주간활동서비스는 </a:t>
            </a: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제공인력카드 접촉 절차가 없습니다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108278"/>
              </p:ext>
            </p:extLst>
          </p:nvPr>
        </p:nvGraphicFramePr>
        <p:xfrm>
          <a:off x="6193963" y="4984584"/>
          <a:ext cx="2411999" cy="1385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제공인력</a:t>
                      </a:r>
                      <a:r>
                        <a:rPr lang="en-US" altLang="ko-KR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ID</a:t>
                      </a:r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입력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871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제공인력 결제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ID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를 입력하고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endParaRPr lang="en-US" altLang="ko-KR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직전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ID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선택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최근 입력했던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ID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가 채워집니다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6931"/>
              </p:ext>
            </p:extLst>
          </p:nvPr>
        </p:nvGraphicFramePr>
        <p:xfrm>
          <a:off x="8808133" y="4984584"/>
          <a:ext cx="2411999" cy="1086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서버 접속 중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061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 서버에 접속하여 제공인력정보를 가져옵니다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잠시만 기다리세요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97234"/>
              </p:ext>
            </p:extLst>
          </p:nvPr>
        </p:nvGraphicFramePr>
        <p:xfrm>
          <a:off x="11417380" y="498458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제공인력정보확인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ID,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성명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제공기관 등 제공인력정보를 확인하고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주간 활동 서비스 </a:t>
            </a:r>
            <a:r>
              <a:rPr lang="en-US" altLang="ko-KR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진입 절차</a:t>
            </a:r>
          </a:p>
        </p:txBody>
      </p:sp>
      <p:sp>
        <p:nvSpPr>
          <p:cNvPr id="42" name="이등변 삼각형 41"/>
          <p:cNvSpPr/>
          <p:nvPr/>
        </p:nvSpPr>
        <p:spPr>
          <a:xfrm rot="5400000">
            <a:off x="3162503" y="287389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이등변 삼각형 42"/>
          <p:cNvSpPr/>
          <p:nvPr/>
        </p:nvSpPr>
        <p:spPr>
          <a:xfrm rot="5400000">
            <a:off x="5771093" y="287389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이등변 삼각형 43"/>
          <p:cNvSpPr/>
          <p:nvPr/>
        </p:nvSpPr>
        <p:spPr>
          <a:xfrm rot="5400000">
            <a:off x="8379683" y="287389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이등변 삼각형 44"/>
          <p:cNvSpPr/>
          <p:nvPr/>
        </p:nvSpPr>
        <p:spPr>
          <a:xfrm rot="5400000">
            <a:off x="10988273" y="287389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45"/>
          <p:cNvGrpSpPr/>
          <p:nvPr/>
        </p:nvGrpSpPr>
        <p:grpSpPr>
          <a:xfrm>
            <a:off x="13821426" y="2649330"/>
            <a:ext cx="459198" cy="659754"/>
            <a:chOff x="13808363" y="2632097"/>
            <a:chExt cx="459198" cy="659754"/>
          </a:xfrm>
        </p:grpSpPr>
        <p:sp>
          <p:nvSpPr>
            <p:cNvPr id="52" name="이등변 삼각형 51"/>
            <p:cNvSpPr/>
            <p:nvPr/>
          </p:nvSpPr>
          <p:spPr>
            <a:xfrm rot="5400000">
              <a:off x="13583798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이등변 삼각형 52"/>
            <p:cNvSpPr/>
            <p:nvPr/>
          </p:nvSpPr>
          <p:spPr>
            <a:xfrm rot="5400000">
              <a:off x="13832372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2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96" y="2283110"/>
            <a:ext cx="1656184" cy="5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872" y="4393603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452" y="4393603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그림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0" y="1128125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35" y="1125421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487" y="1125421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304" y="1119860"/>
            <a:ext cx="1996072" cy="3726000"/>
          </a:xfrm>
          <a:prstGeom prst="rect">
            <a:avLst/>
          </a:prstGeom>
        </p:spPr>
      </p:pic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373042"/>
              </p:ext>
            </p:extLst>
          </p:nvPr>
        </p:nvGraphicFramePr>
        <p:xfrm>
          <a:off x="3796028" y="498458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서비스메인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거래취소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거래취소 절차가 시작됩니다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407094"/>
              </p:ext>
            </p:extLst>
          </p:nvPr>
        </p:nvGraphicFramePr>
        <p:xfrm>
          <a:off x="6399504" y="4984585"/>
          <a:ext cx="2411999" cy="132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당일거래취소 선택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980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당일거래 취소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를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85099"/>
              </p:ext>
            </p:extLst>
          </p:nvPr>
        </p:nvGraphicFramePr>
        <p:xfrm>
          <a:off x="9012462" y="4984584"/>
          <a:ext cx="2411999" cy="1751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거래내역선택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3681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당일거래내역에서 취소할 거래를 선택하면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‘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거래내역선택 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’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대화상자가 표시됩니다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US" altLang="ko-KR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이전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‘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당일거래취소 선택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’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화면으로 돌아갑니다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64500"/>
              </p:ext>
            </p:extLst>
          </p:nvPr>
        </p:nvGraphicFramePr>
        <p:xfrm>
          <a:off x="11625419" y="4984584"/>
          <a:ext cx="2411999" cy="1385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거래내역선택확인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871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해당 거래를 취소하려면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endParaRPr lang="en-US" altLang="ko-KR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취소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선택이 취소됩니다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방과 후 활동 서비스 </a:t>
            </a:r>
            <a:r>
              <a:rPr lang="en-US" altLang="ko-KR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 err="1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당일거래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취소 절차</a:t>
            </a:r>
          </a:p>
        </p:txBody>
      </p:sp>
      <p:sp>
        <p:nvSpPr>
          <p:cNvPr id="43" name="이등변 삼각형 42"/>
          <p:cNvSpPr/>
          <p:nvPr/>
        </p:nvSpPr>
        <p:spPr>
          <a:xfrm rot="5400000">
            <a:off x="3370051" y="288664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이등변 삼각형 43"/>
          <p:cNvSpPr/>
          <p:nvPr/>
        </p:nvSpPr>
        <p:spPr>
          <a:xfrm rot="5400000">
            <a:off x="5980694" y="288664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이등변 삼각형 45"/>
          <p:cNvSpPr/>
          <p:nvPr/>
        </p:nvSpPr>
        <p:spPr>
          <a:xfrm rot="5400000">
            <a:off x="8591338" y="288664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이등변 삼각형 62"/>
          <p:cNvSpPr/>
          <p:nvPr/>
        </p:nvSpPr>
        <p:spPr>
          <a:xfrm rot="5400000">
            <a:off x="11201982" y="288664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4" name="그룹 63"/>
          <p:cNvGrpSpPr/>
          <p:nvPr/>
        </p:nvGrpSpPr>
        <p:grpSpPr>
          <a:xfrm>
            <a:off x="14037188" y="2662080"/>
            <a:ext cx="459198" cy="659754"/>
            <a:chOff x="13808363" y="2632097"/>
            <a:chExt cx="459198" cy="659754"/>
          </a:xfrm>
        </p:grpSpPr>
        <p:sp>
          <p:nvSpPr>
            <p:cNvPr id="65" name="이등변 삼각형 64"/>
            <p:cNvSpPr/>
            <p:nvPr/>
          </p:nvSpPr>
          <p:spPr>
            <a:xfrm rot="5400000">
              <a:off x="13583798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이등변 삼각형 65"/>
            <p:cNvSpPr/>
            <p:nvPr/>
          </p:nvSpPr>
          <p:spPr>
            <a:xfrm rot="5400000">
              <a:off x="13832372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46" y="3947588"/>
            <a:ext cx="1224232" cy="5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22" y="1809609"/>
            <a:ext cx="1296144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692" y="2118351"/>
            <a:ext cx="1080120" cy="42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208" y="3134719"/>
            <a:ext cx="818694" cy="3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082185"/>
              </p:ext>
            </p:extLst>
          </p:nvPr>
        </p:nvGraphicFramePr>
        <p:xfrm>
          <a:off x="1178571" y="6496673"/>
          <a:ext cx="2411999" cy="328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방과후활동서비스</a:t>
                      </a:r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진입절차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8" name="그룹 37"/>
          <p:cNvGrpSpPr/>
          <p:nvPr/>
        </p:nvGrpSpPr>
        <p:grpSpPr>
          <a:xfrm>
            <a:off x="1177202" y="1108828"/>
            <a:ext cx="2411999" cy="5306400"/>
            <a:chOff x="1177202" y="1108828"/>
            <a:chExt cx="2411999" cy="5306400"/>
          </a:xfrm>
        </p:grpSpPr>
        <p:grpSp>
          <p:nvGrpSpPr>
            <p:cNvPr id="39" name="그룹 38"/>
            <p:cNvGrpSpPr/>
            <p:nvPr/>
          </p:nvGrpSpPr>
          <p:grpSpPr>
            <a:xfrm>
              <a:off x="1177202" y="1108828"/>
              <a:ext cx="2411999" cy="5306400"/>
              <a:chOff x="1177202" y="1108828"/>
              <a:chExt cx="2411999" cy="5306400"/>
            </a:xfrm>
          </p:grpSpPr>
          <p:grpSp>
            <p:nvGrpSpPr>
              <p:cNvPr id="41" name="그룹 40"/>
              <p:cNvGrpSpPr/>
              <p:nvPr/>
            </p:nvGrpSpPr>
            <p:grpSpPr>
              <a:xfrm>
                <a:off x="1177202" y="1108828"/>
                <a:ext cx="2411999" cy="5306400"/>
                <a:chOff x="1164139" y="1121891"/>
                <a:chExt cx="2411999" cy="5306400"/>
              </a:xfrm>
            </p:grpSpPr>
            <p:grpSp>
              <p:nvGrpSpPr>
                <p:cNvPr id="47" name="그룹 46"/>
                <p:cNvGrpSpPr/>
                <p:nvPr/>
              </p:nvGrpSpPr>
              <p:grpSpPr>
                <a:xfrm>
                  <a:off x="1164139" y="1121891"/>
                  <a:ext cx="2411999" cy="5306400"/>
                  <a:chOff x="950647" y="1080326"/>
                  <a:chExt cx="2411999" cy="5306400"/>
                </a:xfrm>
              </p:grpSpPr>
              <p:sp>
                <p:nvSpPr>
                  <p:cNvPr id="53" name="모서리가 둥근 직사각형 52"/>
                  <p:cNvSpPr/>
                  <p:nvPr/>
                </p:nvSpPr>
                <p:spPr>
                  <a:xfrm>
                    <a:off x="950647" y="1080326"/>
                    <a:ext cx="2411999" cy="5306400"/>
                  </a:xfrm>
                  <a:prstGeom prst="roundRect">
                    <a:avLst>
                      <a:gd name="adj" fmla="val 3532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rgbClr val="00AFEC"/>
                    </a:solidFill>
                    <a:prstDash val="sysDot"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54" name="이등변 삼각형 53"/>
                  <p:cNvSpPr/>
                  <p:nvPr/>
                </p:nvSpPr>
                <p:spPr>
                  <a:xfrm rot="5400000">
                    <a:off x="1986808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5" name="이등변 삼각형 74"/>
                  <p:cNvSpPr/>
                  <p:nvPr/>
                </p:nvSpPr>
                <p:spPr>
                  <a:xfrm rot="5400000">
                    <a:off x="3085299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6" name="이등변 삼각형 75"/>
                  <p:cNvSpPr/>
                  <p:nvPr/>
                </p:nvSpPr>
                <p:spPr>
                  <a:xfrm rot="5400000">
                    <a:off x="1985744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7" name="이등변 삼각형 76"/>
                  <p:cNvSpPr/>
                  <p:nvPr/>
                </p:nvSpPr>
                <p:spPr>
                  <a:xfrm rot="5400000">
                    <a:off x="3085299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8" name="이등변 삼각형 77"/>
                  <p:cNvSpPr/>
                  <p:nvPr/>
                </p:nvSpPr>
                <p:spPr>
                  <a:xfrm rot="5400000">
                    <a:off x="1981420" y="5407209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</p:grpSp>
            <p:pic>
              <p:nvPicPr>
                <p:cNvPr id="49" name="그림 4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9283" y="129138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0" name="그림 49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5085" y="2984767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1" name="그림 5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34638" y="2986722"/>
                  <a:ext cx="848572" cy="1584000"/>
                </a:xfrm>
                <a:prstGeom prst="rect">
                  <a:avLst/>
                </a:prstGeom>
              </p:spPr>
            </p:pic>
            <p:pic>
              <p:nvPicPr>
                <p:cNvPr id="52" name="그림 51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3877" y="4693724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45" name="그림 4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6780" y="1275599"/>
                <a:ext cx="848572" cy="15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525" y="4686807"/>
              <a:ext cx="848572" cy="15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05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34" y="112149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96" y="1125421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201576"/>
              </p:ext>
            </p:extLst>
          </p:nvPr>
        </p:nvGraphicFramePr>
        <p:xfrm>
          <a:off x="992789" y="4984584"/>
          <a:ext cx="2411999" cy="1299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취소정보확인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466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서비스코드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승인번호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사용금액 등 취소정보를 확인하고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51996"/>
              </p:ext>
            </p:extLst>
          </p:nvPr>
        </p:nvGraphicFramePr>
        <p:xfrm>
          <a:off x="3635686" y="498458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거래취소완료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거래 취소가 완료되었습니다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 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초기화면으로 이동합니다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방과 후 활동 서비스 </a:t>
            </a:r>
            <a:r>
              <a:rPr lang="en-US" altLang="ko-KR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 err="1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당일거래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취소 절차</a:t>
            </a:r>
          </a:p>
        </p:txBody>
      </p:sp>
      <p:sp>
        <p:nvSpPr>
          <p:cNvPr id="19" name="이등변 삼각형 18"/>
          <p:cNvSpPr/>
          <p:nvPr/>
        </p:nvSpPr>
        <p:spPr>
          <a:xfrm rot="5400000">
            <a:off x="3186881" y="2882976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458392" y="2671474"/>
            <a:ext cx="459198" cy="659754"/>
            <a:chOff x="13808363" y="2632097"/>
            <a:chExt cx="459198" cy="659754"/>
          </a:xfrm>
        </p:grpSpPr>
        <p:sp>
          <p:nvSpPr>
            <p:cNvPr id="21" name="이등변 삼각형 20"/>
            <p:cNvSpPr/>
            <p:nvPr/>
          </p:nvSpPr>
          <p:spPr>
            <a:xfrm rot="5400000">
              <a:off x="13583798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/>
            <p:cNvSpPr/>
            <p:nvPr/>
          </p:nvSpPr>
          <p:spPr>
            <a:xfrm rot="5400000">
              <a:off x="13832372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92" y="4407458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40" y="1110447"/>
            <a:ext cx="1996069" cy="3726000"/>
          </a:xfrm>
          <a:prstGeom prst="rect">
            <a:avLst/>
          </a:prstGeom>
        </p:spPr>
      </p:pic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559291"/>
              </p:ext>
            </p:extLst>
          </p:nvPr>
        </p:nvGraphicFramePr>
        <p:xfrm>
          <a:off x="987533" y="4984585"/>
          <a:ext cx="2411999" cy="132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서버 접속 중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980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 서버에 정상 접속하면 주간활동서비스 서비스메인 화면이 표시됩니다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주간 활동 서비스 </a:t>
            </a:r>
            <a:r>
              <a:rPr lang="en-US" altLang="ko-KR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진입 절차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462415" y="2670074"/>
            <a:ext cx="459198" cy="659754"/>
            <a:chOff x="13808363" y="2632097"/>
            <a:chExt cx="459198" cy="659754"/>
          </a:xfrm>
        </p:grpSpPr>
        <p:sp>
          <p:nvSpPr>
            <p:cNvPr id="10" name="이등변 삼각형 9"/>
            <p:cNvSpPr/>
            <p:nvPr/>
          </p:nvSpPr>
          <p:spPr>
            <a:xfrm rot="5400000">
              <a:off x="13583798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이등변 삼각형 10"/>
            <p:cNvSpPr/>
            <p:nvPr/>
          </p:nvSpPr>
          <p:spPr>
            <a:xfrm rot="5400000">
              <a:off x="13832372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36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177202" y="1108828"/>
            <a:ext cx="2411999" cy="5306400"/>
            <a:chOff x="1177202" y="1108828"/>
            <a:chExt cx="2411999" cy="5306400"/>
          </a:xfrm>
        </p:grpSpPr>
        <p:grpSp>
          <p:nvGrpSpPr>
            <p:cNvPr id="3" name="그룹 2"/>
            <p:cNvGrpSpPr/>
            <p:nvPr/>
          </p:nvGrpSpPr>
          <p:grpSpPr>
            <a:xfrm>
              <a:off x="1177202" y="1108828"/>
              <a:ext cx="2411999" cy="5306400"/>
              <a:chOff x="1177202" y="1108828"/>
              <a:chExt cx="2411999" cy="5306400"/>
            </a:xfrm>
          </p:grpSpPr>
          <p:grpSp>
            <p:nvGrpSpPr>
              <p:cNvPr id="4" name="그룹 3"/>
              <p:cNvGrpSpPr/>
              <p:nvPr/>
            </p:nvGrpSpPr>
            <p:grpSpPr>
              <a:xfrm>
                <a:off x="1177202" y="1108828"/>
                <a:ext cx="2411999" cy="5306400"/>
                <a:chOff x="1164139" y="1121891"/>
                <a:chExt cx="2411999" cy="5306400"/>
              </a:xfrm>
            </p:grpSpPr>
            <p:grpSp>
              <p:nvGrpSpPr>
                <p:cNvPr id="2" name="그룹 1"/>
                <p:cNvGrpSpPr/>
                <p:nvPr/>
              </p:nvGrpSpPr>
              <p:grpSpPr>
                <a:xfrm>
                  <a:off x="1164139" y="1121891"/>
                  <a:ext cx="2411999" cy="5306400"/>
                  <a:chOff x="950647" y="1080326"/>
                  <a:chExt cx="2411999" cy="5306400"/>
                </a:xfrm>
              </p:grpSpPr>
              <p:sp>
                <p:nvSpPr>
                  <p:cNvPr id="22" name="모서리가 둥근 직사각형 21"/>
                  <p:cNvSpPr/>
                  <p:nvPr/>
                </p:nvSpPr>
                <p:spPr>
                  <a:xfrm>
                    <a:off x="950647" y="1080326"/>
                    <a:ext cx="2411999" cy="5306400"/>
                  </a:xfrm>
                  <a:prstGeom prst="roundRect">
                    <a:avLst>
                      <a:gd name="adj" fmla="val 3532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rgbClr val="00AFEC"/>
                    </a:solidFill>
                    <a:prstDash val="sysDot"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52" name="이등변 삼각형 51"/>
                  <p:cNvSpPr/>
                  <p:nvPr/>
                </p:nvSpPr>
                <p:spPr>
                  <a:xfrm rot="5400000">
                    <a:off x="1986808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53" name="이등변 삼각형 52"/>
                  <p:cNvSpPr/>
                  <p:nvPr/>
                </p:nvSpPr>
                <p:spPr>
                  <a:xfrm rot="5400000">
                    <a:off x="3085299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54" name="이등변 삼각형 53"/>
                  <p:cNvSpPr/>
                  <p:nvPr/>
                </p:nvSpPr>
                <p:spPr>
                  <a:xfrm rot="5400000">
                    <a:off x="1985744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55" name="이등변 삼각형 54"/>
                  <p:cNvSpPr/>
                  <p:nvPr/>
                </p:nvSpPr>
                <p:spPr>
                  <a:xfrm rot="5400000">
                    <a:off x="3085299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56" name="이등변 삼각형 55"/>
                  <p:cNvSpPr/>
                  <p:nvPr/>
                </p:nvSpPr>
                <p:spPr>
                  <a:xfrm rot="5400000">
                    <a:off x="1981420" y="5407209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</p:grpSp>
            <p:pic>
              <p:nvPicPr>
                <p:cNvPr id="34" name="그림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3664" y="1294188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6" name="그림 3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4815" y="297468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7" name="그림 3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9154" y="3009157"/>
                  <a:ext cx="848572" cy="1584000"/>
                </a:xfrm>
                <a:prstGeom prst="rect">
                  <a:avLst/>
                </a:prstGeom>
              </p:spPr>
            </p:pic>
            <p:pic>
              <p:nvPicPr>
                <p:cNvPr id="39" name="그림 3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9084" y="469955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29" name="그림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8956" y="1288851"/>
                <a:ext cx="848572" cy="15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777" y="4699740"/>
              <a:ext cx="848570" cy="1584000"/>
            </a:xfrm>
            <a:prstGeom prst="rect">
              <a:avLst/>
            </a:prstGeom>
          </p:spPr>
        </p:pic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01" y="112149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54" y="1128154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65202"/>
              </p:ext>
            </p:extLst>
          </p:nvPr>
        </p:nvGraphicFramePr>
        <p:xfrm>
          <a:off x="1178571" y="6496673"/>
          <a:ext cx="2411999" cy="328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주간활동서비스 진입절차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표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89845"/>
              </p:ext>
            </p:extLst>
          </p:nvPr>
        </p:nvGraphicFramePr>
        <p:xfrm>
          <a:off x="3807613" y="498458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서비스메인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서비스결제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결제 과정이 시작됩니다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" name="표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393331"/>
              </p:ext>
            </p:extLst>
          </p:nvPr>
        </p:nvGraphicFramePr>
        <p:xfrm>
          <a:off x="8969722" y="4984585"/>
          <a:ext cx="2411999" cy="132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결제시간입력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980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결제할 시간을 입력하고 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6" name="표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140531"/>
              </p:ext>
            </p:extLst>
          </p:nvPr>
        </p:nvGraphicFramePr>
        <p:xfrm>
          <a:off x="11554970" y="4984584"/>
          <a:ext cx="2411999" cy="1299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서비스결제완료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466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 결제가 완료되었습니다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내용 확인 후 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초기화면으로 이동합니다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주간 활동 서비스 </a:t>
            </a:r>
            <a:r>
              <a:rPr lang="en-US" altLang="ko-KR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정상 결제 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절차</a:t>
            </a:r>
          </a:p>
        </p:txBody>
      </p:sp>
      <p:sp>
        <p:nvSpPr>
          <p:cNvPr id="43" name="이등변 삼각형 42"/>
          <p:cNvSpPr/>
          <p:nvPr/>
        </p:nvSpPr>
        <p:spPr>
          <a:xfrm rot="5400000">
            <a:off x="3358486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이등변 삼각형 44"/>
          <p:cNvSpPr/>
          <p:nvPr/>
        </p:nvSpPr>
        <p:spPr>
          <a:xfrm rot="5400000">
            <a:off x="5970957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이등변 삼각형 45"/>
          <p:cNvSpPr/>
          <p:nvPr/>
        </p:nvSpPr>
        <p:spPr>
          <a:xfrm rot="5400000">
            <a:off x="11150099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7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76" y="3947588"/>
            <a:ext cx="1224232" cy="5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029" y="4401897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062980"/>
              </p:ext>
            </p:extLst>
          </p:nvPr>
        </p:nvGraphicFramePr>
        <p:xfrm>
          <a:off x="6355077" y="499170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결제방식선택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결제방식을 선택하면 결제가 시작 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이등변 삼각형 34"/>
          <p:cNvSpPr/>
          <p:nvPr/>
        </p:nvSpPr>
        <p:spPr>
          <a:xfrm rot="5400000">
            <a:off x="8560528" y="2890782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83" y="1108247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33" y="4378956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369" y="1125122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73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57" y="1125122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993" y="1119842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01" y="112149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89" y="1115751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7" name="표 26"/>
          <p:cNvGraphicFramePr>
            <a:graphicFrameLocks noGrp="1"/>
          </p:cNvGraphicFramePr>
          <p:nvPr>
            <p:extLst/>
          </p:nvPr>
        </p:nvGraphicFramePr>
        <p:xfrm>
          <a:off x="1178571" y="6496673"/>
          <a:ext cx="2411999" cy="328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주간활동서비스 진입절차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표 80"/>
          <p:cNvGraphicFramePr>
            <a:graphicFrameLocks noGrp="1"/>
          </p:cNvGraphicFramePr>
          <p:nvPr>
            <p:extLst/>
          </p:nvPr>
        </p:nvGraphicFramePr>
        <p:xfrm>
          <a:off x="3807613" y="498458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서비스메인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서비스결제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결제 과정이 시작됩니다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" name="표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649062"/>
              </p:ext>
            </p:extLst>
          </p:nvPr>
        </p:nvGraphicFramePr>
        <p:xfrm>
          <a:off x="8969722" y="4984585"/>
          <a:ext cx="2411999" cy="132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결제시간입력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980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결제할 시간을 입력하고 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6" name="표 85"/>
          <p:cNvGraphicFramePr>
            <a:graphicFrameLocks noGrp="1"/>
          </p:cNvGraphicFramePr>
          <p:nvPr>
            <p:extLst/>
          </p:nvPr>
        </p:nvGraphicFramePr>
        <p:xfrm>
          <a:off x="11554970" y="4984584"/>
          <a:ext cx="2411999" cy="1299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서비스결제완료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466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 결제가 완료되었습니다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내용 확인 후 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초기화면으로 이동합니다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주간 활동 서비스 </a:t>
            </a:r>
            <a:r>
              <a:rPr lang="en-US" altLang="ko-KR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송영 결제 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절차</a:t>
            </a:r>
          </a:p>
        </p:txBody>
      </p:sp>
      <p:sp>
        <p:nvSpPr>
          <p:cNvPr id="43" name="이등변 삼각형 42"/>
          <p:cNvSpPr/>
          <p:nvPr/>
        </p:nvSpPr>
        <p:spPr>
          <a:xfrm rot="5400000">
            <a:off x="3358486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이등변 삼각형 44"/>
          <p:cNvSpPr/>
          <p:nvPr/>
        </p:nvSpPr>
        <p:spPr>
          <a:xfrm rot="5400000">
            <a:off x="5970957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이등변 삼각형 45"/>
          <p:cNvSpPr/>
          <p:nvPr/>
        </p:nvSpPr>
        <p:spPr>
          <a:xfrm rot="5400000">
            <a:off x="11150099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7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76" y="3947588"/>
            <a:ext cx="1224232" cy="5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029" y="4401897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6355077" y="499170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결제방식선택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결제방식을 선택하면 결제가 시작 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이등변 삼각형 34"/>
          <p:cNvSpPr/>
          <p:nvPr/>
        </p:nvSpPr>
        <p:spPr>
          <a:xfrm rot="5400000">
            <a:off x="8560528" y="2890782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33" y="4378956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그룹 46"/>
          <p:cNvGrpSpPr/>
          <p:nvPr/>
        </p:nvGrpSpPr>
        <p:grpSpPr>
          <a:xfrm>
            <a:off x="1177202" y="1108828"/>
            <a:ext cx="2411999" cy="5306400"/>
            <a:chOff x="1177202" y="1108828"/>
            <a:chExt cx="2411999" cy="5306400"/>
          </a:xfrm>
        </p:grpSpPr>
        <p:grpSp>
          <p:nvGrpSpPr>
            <p:cNvPr id="48" name="그룹 47"/>
            <p:cNvGrpSpPr/>
            <p:nvPr/>
          </p:nvGrpSpPr>
          <p:grpSpPr>
            <a:xfrm>
              <a:off x="1177202" y="1108828"/>
              <a:ext cx="2411999" cy="5306400"/>
              <a:chOff x="1177202" y="1108828"/>
              <a:chExt cx="2411999" cy="5306400"/>
            </a:xfrm>
          </p:grpSpPr>
          <p:grpSp>
            <p:nvGrpSpPr>
              <p:cNvPr id="50" name="그룹 49"/>
              <p:cNvGrpSpPr/>
              <p:nvPr/>
            </p:nvGrpSpPr>
            <p:grpSpPr>
              <a:xfrm>
                <a:off x="1177202" y="1108828"/>
                <a:ext cx="2411999" cy="5306400"/>
                <a:chOff x="1164139" y="1121891"/>
                <a:chExt cx="2411999" cy="5306400"/>
              </a:xfrm>
            </p:grpSpPr>
            <p:grpSp>
              <p:nvGrpSpPr>
                <p:cNvPr id="57" name="그룹 56"/>
                <p:cNvGrpSpPr/>
                <p:nvPr/>
              </p:nvGrpSpPr>
              <p:grpSpPr>
                <a:xfrm>
                  <a:off x="1164139" y="1121891"/>
                  <a:ext cx="2411999" cy="5306400"/>
                  <a:chOff x="950647" y="1080326"/>
                  <a:chExt cx="2411999" cy="5306400"/>
                </a:xfrm>
              </p:grpSpPr>
              <p:sp>
                <p:nvSpPr>
                  <p:cNvPr id="62" name="모서리가 둥근 직사각형 61"/>
                  <p:cNvSpPr/>
                  <p:nvPr/>
                </p:nvSpPr>
                <p:spPr>
                  <a:xfrm>
                    <a:off x="950647" y="1080326"/>
                    <a:ext cx="2411999" cy="5306400"/>
                  </a:xfrm>
                  <a:prstGeom prst="roundRect">
                    <a:avLst>
                      <a:gd name="adj" fmla="val 3532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rgbClr val="00AFEC"/>
                    </a:solidFill>
                    <a:prstDash val="sysDot"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3" name="이등변 삼각형 62"/>
                  <p:cNvSpPr/>
                  <p:nvPr/>
                </p:nvSpPr>
                <p:spPr>
                  <a:xfrm rot="5400000">
                    <a:off x="1986808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4" name="이등변 삼각형 63"/>
                  <p:cNvSpPr/>
                  <p:nvPr/>
                </p:nvSpPr>
                <p:spPr>
                  <a:xfrm rot="5400000">
                    <a:off x="3085299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5" name="이등변 삼각형 64"/>
                  <p:cNvSpPr/>
                  <p:nvPr/>
                </p:nvSpPr>
                <p:spPr>
                  <a:xfrm rot="5400000">
                    <a:off x="1985744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6" name="이등변 삼각형 65"/>
                  <p:cNvSpPr/>
                  <p:nvPr/>
                </p:nvSpPr>
                <p:spPr>
                  <a:xfrm rot="5400000">
                    <a:off x="3085299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7" name="이등변 삼각형 66"/>
                  <p:cNvSpPr/>
                  <p:nvPr/>
                </p:nvSpPr>
                <p:spPr>
                  <a:xfrm rot="5400000">
                    <a:off x="1981420" y="5407209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</p:grpSp>
            <p:pic>
              <p:nvPicPr>
                <p:cNvPr id="58" name="그림 57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3664" y="1294188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9" name="그림 5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4815" y="297468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60" name="그림 59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9154" y="3009157"/>
                  <a:ext cx="848572" cy="1584000"/>
                </a:xfrm>
                <a:prstGeom prst="rect">
                  <a:avLst/>
                </a:prstGeom>
              </p:spPr>
            </p:pic>
            <p:pic>
              <p:nvPicPr>
                <p:cNvPr id="61" name="그림 60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9084" y="469955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51" name="그림 5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8956" y="1288851"/>
                <a:ext cx="848572" cy="15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777" y="4699740"/>
              <a:ext cx="848570" cy="15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07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그림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01" y="112149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37" y="1115751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777" y="112149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565" y="1129587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7" name="표 26"/>
          <p:cNvGraphicFramePr>
            <a:graphicFrameLocks noGrp="1"/>
          </p:cNvGraphicFramePr>
          <p:nvPr>
            <p:extLst/>
          </p:nvPr>
        </p:nvGraphicFramePr>
        <p:xfrm>
          <a:off x="1178571" y="6496673"/>
          <a:ext cx="2411999" cy="328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주간활동서비스 진입절차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1" name="표 80"/>
          <p:cNvGraphicFramePr>
            <a:graphicFrameLocks noGrp="1"/>
          </p:cNvGraphicFramePr>
          <p:nvPr>
            <p:extLst/>
          </p:nvPr>
        </p:nvGraphicFramePr>
        <p:xfrm>
          <a:off x="3807613" y="498458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서비스메인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서비스결제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결제 과정이 시작됩니다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" name="표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60130"/>
              </p:ext>
            </p:extLst>
          </p:nvPr>
        </p:nvGraphicFramePr>
        <p:xfrm>
          <a:off x="8969722" y="4984585"/>
          <a:ext cx="2411999" cy="132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결제시간확인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980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 시간을 확인하고 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6" name="표 85"/>
          <p:cNvGraphicFramePr>
            <a:graphicFrameLocks noGrp="1"/>
          </p:cNvGraphicFramePr>
          <p:nvPr>
            <p:extLst/>
          </p:nvPr>
        </p:nvGraphicFramePr>
        <p:xfrm>
          <a:off x="11554970" y="4984584"/>
          <a:ext cx="2411999" cy="1299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서비스결제완료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466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 결제가 완료되었습니다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내용 확인 후 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초기화면으로 이동합니다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주간 활동 서비스 </a:t>
            </a:r>
            <a:r>
              <a:rPr lang="en-US" altLang="ko-KR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인정 결제 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절차</a:t>
            </a:r>
          </a:p>
        </p:txBody>
      </p:sp>
      <p:sp>
        <p:nvSpPr>
          <p:cNvPr id="43" name="이등변 삼각형 42"/>
          <p:cNvSpPr/>
          <p:nvPr/>
        </p:nvSpPr>
        <p:spPr>
          <a:xfrm rot="5400000">
            <a:off x="3358486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이등변 삼각형 44"/>
          <p:cNvSpPr/>
          <p:nvPr/>
        </p:nvSpPr>
        <p:spPr>
          <a:xfrm rot="5400000">
            <a:off x="5970957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이등변 삼각형 45"/>
          <p:cNvSpPr/>
          <p:nvPr/>
        </p:nvSpPr>
        <p:spPr>
          <a:xfrm rot="5400000">
            <a:off x="11150099" y="2885120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7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76" y="3947588"/>
            <a:ext cx="1224232" cy="5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029" y="4401897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6355077" y="499170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결제방식선택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결제방식을 선택하면 결제가 시작 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이등변 삼각형 34"/>
          <p:cNvSpPr/>
          <p:nvPr/>
        </p:nvSpPr>
        <p:spPr>
          <a:xfrm rot="5400000">
            <a:off x="8560528" y="2890782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33" y="4378956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그룹 43"/>
          <p:cNvGrpSpPr/>
          <p:nvPr/>
        </p:nvGrpSpPr>
        <p:grpSpPr>
          <a:xfrm>
            <a:off x="1177202" y="1108828"/>
            <a:ext cx="2411999" cy="5306400"/>
            <a:chOff x="1177202" y="1108828"/>
            <a:chExt cx="2411999" cy="5306400"/>
          </a:xfrm>
        </p:grpSpPr>
        <p:grpSp>
          <p:nvGrpSpPr>
            <p:cNvPr id="47" name="그룹 46"/>
            <p:cNvGrpSpPr/>
            <p:nvPr/>
          </p:nvGrpSpPr>
          <p:grpSpPr>
            <a:xfrm>
              <a:off x="1177202" y="1108828"/>
              <a:ext cx="2411999" cy="5306400"/>
              <a:chOff x="1177202" y="1108828"/>
              <a:chExt cx="2411999" cy="5306400"/>
            </a:xfrm>
          </p:grpSpPr>
          <p:grpSp>
            <p:nvGrpSpPr>
              <p:cNvPr id="49" name="그룹 48"/>
              <p:cNvGrpSpPr/>
              <p:nvPr/>
            </p:nvGrpSpPr>
            <p:grpSpPr>
              <a:xfrm>
                <a:off x="1177202" y="1108828"/>
                <a:ext cx="2411999" cy="5306400"/>
                <a:chOff x="1164139" y="1121891"/>
                <a:chExt cx="2411999" cy="5306400"/>
              </a:xfrm>
            </p:grpSpPr>
            <p:grpSp>
              <p:nvGrpSpPr>
                <p:cNvPr id="51" name="그룹 50"/>
                <p:cNvGrpSpPr/>
                <p:nvPr/>
              </p:nvGrpSpPr>
              <p:grpSpPr>
                <a:xfrm>
                  <a:off x="1164139" y="1121891"/>
                  <a:ext cx="2411999" cy="5306400"/>
                  <a:chOff x="950647" y="1080326"/>
                  <a:chExt cx="2411999" cy="5306400"/>
                </a:xfrm>
              </p:grpSpPr>
              <p:sp>
                <p:nvSpPr>
                  <p:cNvPr id="61" name="모서리가 둥근 직사각형 60"/>
                  <p:cNvSpPr/>
                  <p:nvPr/>
                </p:nvSpPr>
                <p:spPr>
                  <a:xfrm>
                    <a:off x="950647" y="1080326"/>
                    <a:ext cx="2411999" cy="5306400"/>
                  </a:xfrm>
                  <a:prstGeom prst="roundRect">
                    <a:avLst>
                      <a:gd name="adj" fmla="val 3532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rgbClr val="00AFEC"/>
                    </a:solidFill>
                    <a:prstDash val="sysDot"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2" name="이등변 삼각형 61"/>
                  <p:cNvSpPr/>
                  <p:nvPr/>
                </p:nvSpPr>
                <p:spPr>
                  <a:xfrm rot="5400000">
                    <a:off x="1986808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3" name="이등변 삼각형 62"/>
                  <p:cNvSpPr/>
                  <p:nvPr/>
                </p:nvSpPr>
                <p:spPr>
                  <a:xfrm rot="5400000">
                    <a:off x="3085299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4" name="이등변 삼각형 63"/>
                  <p:cNvSpPr/>
                  <p:nvPr/>
                </p:nvSpPr>
                <p:spPr>
                  <a:xfrm rot="5400000">
                    <a:off x="1985744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5" name="이등변 삼각형 64"/>
                  <p:cNvSpPr/>
                  <p:nvPr/>
                </p:nvSpPr>
                <p:spPr>
                  <a:xfrm rot="5400000">
                    <a:off x="3085299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66" name="이등변 삼각형 65"/>
                  <p:cNvSpPr/>
                  <p:nvPr/>
                </p:nvSpPr>
                <p:spPr>
                  <a:xfrm rot="5400000">
                    <a:off x="1981420" y="5407209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</p:grpSp>
            <p:pic>
              <p:nvPicPr>
                <p:cNvPr id="57" name="그림 5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3664" y="1294188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8" name="그림 57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4815" y="297468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9" name="그림 58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9154" y="3009157"/>
                  <a:ext cx="848572" cy="1584000"/>
                </a:xfrm>
                <a:prstGeom prst="rect">
                  <a:avLst/>
                </a:prstGeom>
              </p:spPr>
            </p:pic>
            <p:pic>
              <p:nvPicPr>
                <p:cNvPr id="60" name="그림 59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9084" y="469955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50" name="그림 4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8956" y="1288851"/>
                <a:ext cx="848572" cy="15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777" y="4699740"/>
              <a:ext cx="848570" cy="15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79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49" y="112149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89" y="113099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429" y="112149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657" y="1125835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4" name="이등변 삼각형 63"/>
          <p:cNvSpPr/>
          <p:nvPr/>
        </p:nvSpPr>
        <p:spPr>
          <a:xfrm rot="5400000">
            <a:off x="3356988" y="288495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이등변 삼각형 64"/>
          <p:cNvSpPr/>
          <p:nvPr/>
        </p:nvSpPr>
        <p:spPr>
          <a:xfrm rot="5400000">
            <a:off x="5964168" y="288495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이등변 삼각형 66"/>
          <p:cNvSpPr/>
          <p:nvPr/>
        </p:nvSpPr>
        <p:spPr>
          <a:xfrm rot="5400000">
            <a:off x="8571348" y="288495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이등변 삼각형 82"/>
          <p:cNvSpPr/>
          <p:nvPr/>
        </p:nvSpPr>
        <p:spPr>
          <a:xfrm rot="5400000">
            <a:off x="11178528" y="2884955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4" name="그룹 83"/>
          <p:cNvGrpSpPr/>
          <p:nvPr/>
        </p:nvGrpSpPr>
        <p:grpSpPr>
          <a:xfrm>
            <a:off x="14010270" y="2660390"/>
            <a:ext cx="459198" cy="659754"/>
            <a:chOff x="13808363" y="2632097"/>
            <a:chExt cx="459198" cy="659754"/>
          </a:xfrm>
        </p:grpSpPr>
        <p:sp>
          <p:nvSpPr>
            <p:cNvPr id="85" name="이등변 삼각형 84"/>
            <p:cNvSpPr/>
            <p:nvPr/>
          </p:nvSpPr>
          <p:spPr>
            <a:xfrm rot="5400000">
              <a:off x="13583798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이등변 삼각형 85"/>
            <p:cNvSpPr/>
            <p:nvPr/>
          </p:nvSpPr>
          <p:spPr>
            <a:xfrm rot="5400000">
              <a:off x="13832372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770996"/>
              </p:ext>
            </p:extLst>
          </p:nvPr>
        </p:nvGraphicFramePr>
        <p:xfrm>
          <a:off x="3782965" y="498458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서비스메인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제공시간을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직접 입력할 수 있는</a:t>
                      </a:r>
                      <a:r>
                        <a:rPr lang="ko-KR" altLang="en-U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소급결제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를 선택합니다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표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415332"/>
              </p:ext>
            </p:extLst>
          </p:nvPr>
        </p:nvGraphicFramePr>
        <p:xfrm>
          <a:off x="8999399" y="4984585"/>
          <a:ext cx="2411999" cy="1086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제공시간 직접입력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061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실제 서비스를 제공한 일자를 입력하고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주간 활동 서비스 </a:t>
            </a:r>
            <a:r>
              <a:rPr lang="en-US" altLang="ko-KR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 err="1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소급결제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절차</a:t>
            </a:r>
          </a:p>
        </p:txBody>
      </p:sp>
      <p:pic>
        <p:nvPicPr>
          <p:cNvPr id="57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28" y="4344975"/>
            <a:ext cx="1224232" cy="5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144" y="4401897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05" y="4401897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3" name="표 92"/>
          <p:cNvGraphicFramePr>
            <a:graphicFrameLocks noGrp="1"/>
          </p:cNvGraphicFramePr>
          <p:nvPr>
            <p:extLst/>
          </p:nvPr>
        </p:nvGraphicFramePr>
        <p:xfrm>
          <a:off x="1178571" y="6496673"/>
          <a:ext cx="2411999" cy="328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주간활동서비스 진입절차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4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33" y="4414960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5" name="표 94"/>
          <p:cNvGraphicFramePr>
            <a:graphicFrameLocks noGrp="1"/>
          </p:cNvGraphicFramePr>
          <p:nvPr>
            <p:extLst/>
          </p:nvPr>
        </p:nvGraphicFramePr>
        <p:xfrm>
          <a:off x="6355077" y="499170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결제방식선택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결제방식을 선택하면 결제가 시작 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7" name="표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724071"/>
              </p:ext>
            </p:extLst>
          </p:nvPr>
        </p:nvGraphicFramePr>
        <p:xfrm>
          <a:off x="11597567" y="4991704"/>
          <a:ext cx="2411999" cy="132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결제시간입력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980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결제할 시간을 입력하고 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8" name="모서리가 둥근 직사각형 97"/>
          <p:cNvSpPr/>
          <p:nvPr/>
        </p:nvSpPr>
        <p:spPr>
          <a:xfrm>
            <a:off x="3869415" y="6079024"/>
            <a:ext cx="2251326" cy="1000912"/>
          </a:xfrm>
          <a:prstGeom prst="roundRect">
            <a:avLst>
              <a:gd name="adj" fmla="val 1379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rot="0" spcFirstLastPara="0" vertOverflow="overflow" horzOverflow="overflow" vert="horz" wrap="square" lIns="0" tIns="35996" rIns="0" bIns="359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lnSpc>
                <a:spcPct val="120000"/>
              </a:lnSpc>
            </a:pPr>
            <a:r>
              <a:rPr lang="ko-KR" altLang="en-US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소급결제는 제공시간 직접입력과 소급결제사유 선택 외에는 정상 결제절차와 동일합니다</a:t>
            </a:r>
            <a:r>
              <a:rPr lang="en-US" altLang="ko-KR" sz="12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2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99" name="그룹 98"/>
          <p:cNvGrpSpPr/>
          <p:nvPr/>
        </p:nvGrpSpPr>
        <p:grpSpPr>
          <a:xfrm>
            <a:off x="1177202" y="1108828"/>
            <a:ext cx="2411999" cy="5306400"/>
            <a:chOff x="1177202" y="1108828"/>
            <a:chExt cx="2411999" cy="5306400"/>
          </a:xfrm>
        </p:grpSpPr>
        <p:grpSp>
          <p:nvGrpSpPr>
            <p:cNvPr id="100" name="그룹 99"/>
            <p:cNvGrpSpPr/>
            <p:nvPr/>
          </p:nvGrpSpPr>
          <p:grpSpPr>
            <a:xfrm>
              <a:off x="1177202" y="1108828"/>
              <a:ext cx="2411999" cy="5306400"/>
              <a:chOff x="1177202" y="1108828"/>
              <a:chExt cx="2411999" cy="5306400"/>
            </a:xfrm>
          </p:grpSpPr>
          <p:grpSp>
            <p:nvGrpSpPr>
              <p:cNvPr id="102" name="그룹 101"/>
              <p:cNvGrpSpPr/>
              <p:nvPr/>
            </p:nvGrpSpPr>
            <p:grpSpPr>
              <a:xfrm>
                <a:off x="1177202" y="1108828"/>
                <a:ext cx="2411999" cy="5306400"/>
                <a:chOff x="1164139" y="1121891"/>
                <a:chExt cx="2411999" cy="5306400"/>
              </a:xfrm>
            </p:grpSpPr>
            <p:grpSp>
              <p:nvGrpSpPr>
                <p:cNvPr id="104" name="그룹 103"/>
                <p:cNvGrpSpPr/>
                <p:nvPr/>
              </p:nvGrpSpPr>
              <p:grpSpPr>
                <a:xfrm>
                  <a:off x="1164139" y="1121891"/>
                  <a:ext cx="2411999" cy="5306400"/>
                  <a:chOff x="950647" y="1080326"/>
                  <a:chExt cx="2411999" cy="5306400"/>
                </a:xfrm>
              </p:grpSpPr>
              <p:sp>
                <p:nvSpPr>
                  <p:cNvPr id="109" name="모서리가 둥근 직사각형 108"/>
                  <p:cNvSpPr/>
                  <p:nvPr/>
                </p:nvSpPr>
                <p:spPr>
                  <a:xfrm>
                    <a:off x="950647" y="1080326"/>
                    <a:ext cx="2411999" cy="5306400"/>
                  </a:xfrm>
                  <a:prstGeom prst="roundRect">
                    <a:avLst>
                      <a:gd name="adj" fmla="val 3532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rgbClr val="00AFEC"/>
                    </a:solidFill>
                    <a:prstDash val="sysDot"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110" name="이등변 삼각형 109"/>
                  <p:cNvSpPr/>
                  <p:nvPr/>
                </p:nvSpPr>
                <p:spPr>
                  <a:xfrm rot="5400000">
                    <a:off x="1986808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111" name="이등변 삼각형 110"/>
                  <p:cNvSpPr/>
                  <p:nvPr/>
                </p:nvSpPr>
                <p:spPr>
                  <a:xfrm rot="5400000">
                    <a:off x="3085299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112" name="이등변 삼각형 111"/>
                  <p:cNvSpPr/>
                  <p:nvPr/>
                </p:nvSpPr>
                <p:spPr>
                  <a:xfrm rot="5400000">
                    <a:off x="1985744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113" name="이등변 삼각형 112"/>
                  <p:cNvSpPr/>
                  <p:nvPr/>
                </p:nvSpPr>
                <p:spPr>
                  <a:xfrm rot="5400000">
                    <a:off x="3085299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114" name="이등변 삼각형 113"/>
                  <p:cNvSpPr/>
                  <p:nvPr/>
                </p:nvSpPr>
                <p:spPr>
                  <a:xfrm rot="5400000">
                    <a:off x="1981420" y="5407209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</p:grpSp>
            <p:pic>
              <p:nvPicPr>
                <p:cNvPr id="105" name="그림 10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3664" y="1294188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06" name="그림 10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4815" y="297468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07" name="그림 10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9154" y="3009157"/>
                  <a:ext cx="848572" cy="1584000"/>
                </a:xfrm>
                <a:prstGeom prst="rect">
                  <a:avLst/>
                </a:prstGeom>
              </p:spPr>
            </p:pic>
            <p:pic>
              <p:nvPicPr>
                <p:cNvPr id="108" name="그림 107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9084" y="469955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103" name="그림 10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8956" y="1288851"/>
                <a:ext cx="848572" cy="15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101" name="그림 10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777" y="4699740"/>
              <a:ext cx="848570" cy="15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2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85" y="1129003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89" y="1126222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168967"/>
              </p:ext>
            </p:extLst>
          </p:nvPr>
        </p:nvGraphicFramePr>
        <p:xfrm>
          <a:off x="3690686" y="4984584"/>
          <a:ext cx="2411999" cy="1299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서비스결제완료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466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 결제가 완료되었습니다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내용 확인 후 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초기화면으로 이동합니다</a:t>
                      </a:r>
                      <a:r>
                        <a:rPr lang="en-US" altLang="ko-KR" sz="1200" kern="12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주간 활동 서비스 </a:t>
            </a:r>
            <a:r>
              <a:rPr lang="en-US" altLang="ko-KR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 err="1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소급결제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절차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450347" y="2670074"/>
            <a:ext cx="459198" cy="659754"/>
            <a:chOff x="13808363" y="2632097"/>
            <a:chExt cx="459198" cy="659754"/>
          </a:xfrm>
        </p:grpSpPr>
        <p:sp>
          <p:nvSpPr>
            <p:cNvPr id="10" name="이등변 삼각형 9"/>
            <p:cNvSpPr/>
            <p:nvPr/>
          </p:nvSpPr>
          <p:spPr>
            <a:xfrm rot="5400000">
              <a:off x="13583798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 rot="5400000">
              <a:off x="13832372" y="2856662"/>
              <a:ext cx="659754" cy="2106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85992"/>
              </p:ext>
            </p:extLst>
          </p:nvPr>
        </p:nvGraphicFramePr>
        <p:xfrm>
          <a:off x="954113" y="4999414"/>
          <a:ext cx="2411999" cy="1299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소급결제사유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288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소급결제 사유를 선택하고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이등변 삼각형 13"/>
          <p:cNvSpPr/>
          <p:nvPr/>
        </p:nvSpPr>
        <p:spPr>
          <a:xfrm rot="5400000">
            <a:off x="3203058" y="2884079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81" y="4402821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465" y="113099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01" y="1121499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65" y="1119860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205" y="1119860"/>
            <a:ext cx="1996072" cy="372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120814"/>
              </p:ext>
            </p:extLst>
          </p:nvPr>
        </p:nvGraphicFramePr>
        <p:xfrm>
          <a:off x="3800799" y="4984584"/>
          <a:ext cx="2411999" cy="1104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서비스메인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03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거래취소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거래취소 절차가 시작됩니다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681053"/>
              </p:ext>
            </p:extLst>
          </p:nvPr>
        </p:nvGraphicFramePr>
        <p:xfrm>
          <a:off x="6392123" y="4984585"/>
          <a:ext cx="2411999" cy="1321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4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직전거래취소 선택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980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직전거래 취소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를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  <a:endParaRPr lang="ko-KR" altLang="en-U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  <a:cs typeface="+mn-cs"/>
                      </a:endParaRP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277215"/>
              </p:ext>
            </p:extLst>
          </p:nvPr>
        </p:nvGraphicFramePr>
        <p:xfrm>
          <a:off x="8983447" y="4984585"/>
          <a:ext cx="2411999" cy="1299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취소정보확인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466">
                <a:tc>
                  <a:txBody>
                    <a:bodyPr/>
                    <a:lstStyle/>
                    <a:p>
                      <a:pPr marL="90488" marR="0" lvl="0" indent="-90488" algn="l" defTabSz="1215099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서비스코드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승인번호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사용금액 등 취소정보를 확인하고 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터치하세요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434213"/>
              </p:ext>
            </p:extLst>
          </p:nvPr>
        </p:nvGraphicFramePr>
        <p:xfrm>
          <a:off x="11574770" y="4984584"/>
          <a:ext cx="2411999" cy="1299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거래취소완료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288">
                <a:tc>
                  <a:txBody>
                    <a:bodyPr/>
                    <a:lstStyle/>
                    <a:p>
                      <a:pPr marL="90488" indent="-90488" algn="l" defTabSz="1215099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거래 취소가 완료되었습니다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 [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확인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버튼을 터치하면 초기화면으로 이동합니다</a:t>
                      </a:r>
                      <a:r>
                        <a:rPr lang="en-US" altLang="ko-KR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0" marR="0" marT="78564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009899" y="252239"/>
            <a:ext cx="10457382" cy="659852"/>
          </a:xfrm>
          <a:prstGeom prst="rect">
            <a:avLst/>
          </a:prstGeom>
          <a:noFill/>
        </p:spPr>
        <p:txBody>
          <a:bodyPr wrap="square" lIns="249262" tIns="98135" rIns="249262" bIns="98135" rtlCol="0">
            <a:spAutoFit/>
          </a:bodyPr>
          <a:lstStyle/>
          <a:p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주간 활동 서비스 </a:t>
            </a:r>
            <a:r>
              <a:rPr lang="en-US" altLang="ko-KR" sz="3000" dirty="0" smtClean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3000" dirty="0" err="1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직전거래</a:t>
            </a:r>
            <a:r>
              <a:rPr lang="ko-KR" altLang="en-US" sz="3000" dirty="0">
                <a:solidFill>
                  <a:srgbClr val="1F60A9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취소 절차</a:t>
            </a:r>
          </a:p>
        </p:txBody>
      </p:sp>
      <p:sp>
        <p:nvSpPr>
          <p:cNvPr id="40" name="이등변 삼각형 39"/>
          <p:cNvSpPr/>
          <p:nvPr/>
        </p:nvSpPr>
        <p:spPr>
          <a:xfrm rot="5400000">
            <a:off x="3374822" y="2876598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이등변 삼각형 40"/>
          <p:cNvSpPr/>
          <p:nvPr/>
        </p:nvSpPr>
        <p:spPr>
          <a:xfrm rot="5400000">
            <a:off x="5971454" y="2876598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이등변 삼각형 41"/>
          <p:cNvSpPr/>
          <p:nvPr/>
        </p:nvSpPr>
        <p:spPr>
          <a:xfrm rot="5400000">
            <a:off x="8563394" y="2876598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이등변 삼각형 42"/>
          <p:cNvSpPr/>
          <p:nvPr/>
        </p:nvSpPr>
        <p:spPr>
          <a:xfrm rot="5400000">
            <a:off x="11155334" y="2876598"/>
            <a:ext cx="659754" cy="21062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62" y="3954078"/>
            <a:ext cx="1224232" cy="5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42" y="1477279"/>
            <a:ext cx="1296144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Documents\21.디자인소스\Clipart\기호\그림3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180" y="4407346"/>
            <a:ext cx="1224232" cy="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58556"/>
              </p:ext>
            </p:extLst>
          </p:nvPr>
        </p:nvGraphicFramePr>
        <p:xfrm>
          <a:off x="1178571" y="6496673"/>
          <a:ext cx="2411999" cy="3280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0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주간활동서비스 진입절차</a:t>
                      </a:r>
                      <a:endParaRPr lang="ko-KR" altLang="en-US" sz="14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0" marR="0" marT="39282" marB="392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6" name="그룹 35"/>
          <p:cNvGrpSpPr/>
          <p:nvPr/>
        </p:nvGrpSpPr>
        <p:grpSpPr>
          <a:xfrm>
            <a:off x="1177202" y="1108828"/>
            <a:ext cx="2411999" cy="5306400"/>
            <a:chOff x="1177202" y="1108828"/>
            <a:chExt cx="2411999" cy="5306400"/>
          </a:xfrm>
        </p:grpSpPr>
        <p:grpSp>
          <p:nvGrpSpPr>
            <p:cNvPr id="37" name="그룹 36"/>
            <p:cNvGrpSpPr/>
            <p:nvPr/>
          </p:nvGrpSpPr>
          <p:grpSpPr>
            <a:xfrm>
              <a:off x="1177202" y="1108828"/>
              <a:ext cx="2411999" cy="5306400"/>
              <a:chOff x="1177202" y="1108828"/>
              <a:chExt cx="2411999" cy="5306400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1177202" y="1108828"/>
                <a:ext cx="2411999" cy="5306400"/>
                <a:chOff x="1164139" y="1121891"/>
                <a:chExt cx="2411999" cy="5306400"/>
              </a:xfrm>
            </p:grpSpPr>
            <p:grpSp>
              <p:nvGrpSpPr>
                <p:cNvPr id="46" name="그룹 45"/>
                <p:cNvGrpSpPr/>
                <p:nvPr/>
              </p:nvGrpSpPr>
              <p:grpSpPr>
                <a:xfrm>
                  <a:off x="1164139" y="1121891"/>
                  <a:ext cx="2411999" cy="5306400"/>
                  <a:chOff x="950647" y="1080326"/>
                  <a:chExt cx="2411999" cy="5306400"/>
                </a:xfrm>
              </p:grpSpPr>
              <p:sp>
                <p:nvSpPr>
                  <p:cNvPr id="68" name="모서리가 둥근 직사각형 67"/>
                  <p:cNvSpPr/>
                  <p:nvPr/>
                </p:nvSpPr>
                <p:spPr>
                  <a:xfrm>
                    <a:off x="950647" y="1080326"/>
                    <a:ext cx="2411999" cy="5306400"/>
                  </a:xfrm>
                  <a:prstGeom prst="roundRect">
                    <a:avLst>
                      <a:gd name="adj" fmla="val 3532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9050">
                    <a:solidFill>
                      <a:srgbClr val="00AFEC"/>
                    </a:solidFill>
                    <a:prstDash val="sysDot"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0" name="이등변 삼각형 69"/>
                  <p:cNvSpPr/>
                  <p:nvPr/>
                </p:nvSpPr>
                <p:spPr>
                  <a:xfrm rot="5400000">
                    <a:off x="1986808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1" name="이등변 삼각형 70"/>
                  <p:cNvSpPr/>
                  <p:nvPr/>
                </p:nvSpPr>
                <p:spPr>
                  <a:xfrm rot="5400000">
                    <a:off x="3085299" y="2003153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2" name="이등변 삼각형 71"/>
                  <p:cNvSpPr/>
                  <p:nvPr/>
                </p:nvSpPr>
                <p:spPr>
                  <a:xfrm rot="5400000">
                    <a:off x="1985744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3" name="이등변 삼각형 72"/>
                  <p:cNvSpPr/>
                  <p:nvPr/>
                </p:nvSpPr>
                <p:spPr>
                  <a:xfrm rot="5400000">
                    <a:off x="3085299" y="3703408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  <p:sp>
                <p:nvSpPr>
                  <p:cNvPr id="74" name="이등변 삼각형 73"/>
                  <p:cNvSpPr/>
                  <p:nvPr/>
                </p:nvSpPr>
                <p:spPr>
                  <a:xfrm rot="5400000">
                    <a:off x="1981420" y="5407209"/>
                    <a:ext cx="216023" cy="72007"/>
                  </a:xfrm>
                  <a:prstGeom prst="triangle">
                    <a:avLst/>
                  </a:prstGeom>
                  <a:solidFill>
                    <a:srgbClr val="00AFEC"/>
                  </a:solidFill>
                  <a:ln>
                    <a:noFill/>
                  </a:ln>
                </p:spPr>
                <p:txBody>
                  <a:bodyPr wrap="square" lIns="91431" tIns="45715" rIns="91431" bIns="45715" rtlCol="0" anchor="t">
                    <a:noAutofit/>
                  </a:bodyPr>
                  <a:lstStyle/>
                  <a:p>
                    <a:pPr algn="just" latinLnBrk="0">
                      <a:lnSpc>
                        <a:spcPct val="120000"/>
                      </a:lnSpc>
                    </a:pPr>
                    <a:endParaRPr lang="ko-KR" altLang="en-US" sz="1400" dirty="0">
                      <a:latin typeface="나눔바른고딕" panose="020B0603020101020101" pitchFamily="50" charset="-127"/>
                      <a:ea typeface="나눔바른고딕" panose="020B0603020101020101" pitchFamily="50" charset="-127"/>
                    </a:endParaRPr>
                  </a:p>
                </p:txBody>
              </p:sp>
            </p:grpSp>
            <p:pic>
              <p:nvPicPr>
                <p:cNvPr id="47" name="그림 4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3664" y="1294188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9" name="그림 48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4815" y="297468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1" name="그림 50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9154" y="3009157"/>
                  <a:ext cx="848572" cy="1584000"/>
                </a:xfrm>
                <a:prstGeom prst="rect">
                  <a:avLst/>
                </a:prstGeom>
              </p:spPr>
            </p:pic>
            <p:pic>
              <p:nvPicPr>
                <p:cNvPr id="67" name="그림 6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9084" y="4699551"/>
                  <a:ext cx="848572" cy="1584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45" name="그림 4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8956" y="1288851"/>
                <a:ext cx="848572" cy="158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777" y="4699740"/>
              <a:ext cx="848570" cy="15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87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OS매뉴얼">
      <a:majorFont>
        <a:latin typeface="Rix모던고딕 B"/>
        <a:ea typeface="Rix모던고딕 B"/>
        <a:cs typeface=""/>
      </a:majorFont>
      <a:minorFont>
        <a:latin typeface="Rix모던고딕 M"/>
        <a:ea typeface="Rix모던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wrap="square" rtlCol="0" anchor="t">
        <a:noAutofit/>
      </a:bodyPr>
      <a:lstStyle>
        <a:defPPr algn="just" latinLnBrk="0">
          <a:lnSpc>
            <a:spcPct val="120000"/>
          </a:lnSpc>
          <a:defRPr sz="1400" dirty="0">
            <a:latin typeface="+mj-lt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Rix모던고딕 B"/>
        <a:ea typeface="Rix모던고딕 B"/>
        <a:cs typeface=""/>
      </a:majorFont>
      <a:minorFont>
        <a:latin typeface="Rix모던고딕 M"/>
        <a:ea typeface="Rix모던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17556</TotalTime>
  <Words>1047</Words>
  <Application>Microsoft Office PowerPoint</Application>
  <PresentationFormat>사용자 지정</PresentationFormat>
  <Paragraphs>190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21</vt:i4>
      </vt:variant>
    </vt:vector>
  </HeadingPairs>
  <TitlesOfParts>
    <vt:vector size="31" baseType="lpstr">
      <vt:lpstr> 윤명조440</vt:lpstr>
      <vt:lpstr> 윤명조450</vt:lpstr>
      <vt:lpstr>나눔바른고딕</vt:lpstr>
      <vt:lpstr>맑은 고딕</vt:lpstr>
      <vt:lpstr>푸르지오 중간</vt:lpstr>
      <vt:lpstr>Arial</vt:lpstr>
      <vt:lpstr>Wingdings</vt:lpstr>
      <vt:lpstr>Office 테마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PDH</dc:creator>
  <cp:lastModifiedBy>류성구 / 대리 / 재정관리부</cp:lastModifiedBy>
  <cp:revision>1746</cp:revision>
  <cp:lastPrinted>2018-04-30T04:11:24Z</cp:lastPrinted>
  <dcterms:created xsi:type="dcterms:W3CDTF">2013-01-24T07:58:42Z</dcterms:created>
  <dcterms:modified xsi:type="dcterms:W3CDTF">2021-02-05T00:16:09Z</dcterms:modified>
</cp:coreProperties>
</file>